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2" r:id="rId33"/>
    <p:sldId id="291" r:id="rId34"/>
  </p:sldIdLst>
  <p:sldSz cx="13004800" cy="9753600"/>
  <p:notesSz cx="7315200" cy="96012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458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plotArea>
      <c:layout>
        <c:manualLayout>
          <c:layoutTarget val="inner"/>
          <c:xMode val="edge"/>
          <c:yMode val="edge"/>
          <c:x val="7.2785600000000145E-2"/>
          <c:y val="7.1764100000000094E-2"/>
          <c:w val="0.90215999999999996"/>
          <c:h val="0.8114540000000000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Demand</c:v>
                </c:pt>
              </c:strCache>
            </c:strRef>
          </c:tx>
          <c:spPr>
            <a:ln w="76200" cap="flat">
              <a:solidFill>
                <a:srgbClr val="FF9746"/>
              </a:solidFill>
              <a:prstDash val="solid"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FF9746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40905</c:v>
                </c:pt>
                <c:pt idx="1">
                  <c:v>50375</c:v>
                </c:pt>
                <c:pt idx="2">
                  <c:v>61439</c:v>
                </c:pt>
                <c:pt idx="3">
                  <c:v>74361</c:v>
                </c:pt>
                <c:pt idx="4">
                  <c:v>89689</c:v>
                </c:pt>
                <c:pt idx="5">
                  <c:v>107958</c:v>
                </c:pt>
              </c:numCache>
            </c:numRef>
          </c:val>
        </c:ser>
        <c:marker val="1"/>
        <c:axId val="70564096"/>
        <c:axId val="76878208"/>
      </c:lineChart>
      <c:catAx>
        <c:axId val="70564096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solidFill>
              <a:srgbClr val="FFFFFF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555" b="0" i="0" u="none" strike="noStrike">
                <a:solidFill>
                  <a:srgbClr val="FFFFFF"/>
                </a:solidFill>
                <a:effectLst/>
                <a:latin typeface="Myriad Pro Condensed"/>
              </a:defRPr>
            </a:pPr>
            <a:endParaRPr lang="en-US"/>
          </a:p>
        </c:txPr>
        <c:crossAx val="76878208"/>
        <c:crosses val="autoZero"/>
        <c:auto val="1"/>
        <c:lblAlgn val="ctr"/>
        <c:lblOffset val="100"/>
        <c:noMultiLvlLbl val="1"/>
      </c:catAx>
      <c:valAx>
        <c:axId val="76878208"/>
        <c:scaling>
          <c:orientation val="minMax"/>
        </c:scaling>
        <c:axPos val="l"/>
        <c:majorGridlines>
          <c:spPr>
            <a:ln w="12700" cap="flat">
              <a:solidFill>
                <a:srgbClr val="E3E3E3"/>
              </a:solidFill>
              <a:prstDash val="solid"/>
              <a:miter lim="400000"/>
            </a:ln>
          </c:spPr>
        </c:majorGridlines>
        <c:numFmt formatCode="#,###,&quot;K&quot;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555" b="0" i="0" u="none" strike="noStrike">
                <a:solidFill>
                  <a:srgbClr val="FFFFFF"/>
                </a:solidFill>
                <a:effectLst/>
                <a:latin typeface="Myriad Pro Condensed"/>
              </a:defRPr>
            </a:pPr>
            <a:endParaRPr lang="en-US"/>
          </a:p>
        </c:txPr>
        <c:crossAx val="70564096"/>
        <c:crosses val="autoZero"/>
        <c:crossBetween val="midCat"/>
        <c:majorUnit val="27500"/>
        <c:minorUnit val="137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388283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indent="0">
              <a:defRPr sz="4000"/>
            </a:lvl2pPr>
            <a:lvl3pPr indent="0">
              <a:defRPr sz="3200"/>
            </a:lvl3pPr>
            <a:lvl4pPr indent="0">
              <a:defRPr sz="3200"/>
            </a:lvl4pPr>
            <a:lvl5pPr indent="0"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1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indent="0">
              <a:defRPr sz="3200"/>
            </a:lvl2pPr>
            <a:lvl3pPr indent="0">
              <a:defRPr sz="3200"/>
            </a:lvl3pPr>
            <a:lvl4pPr indent="0">
              <a:defRPr sz="3200"/>
            </a:lvl4pPr>
            <a:lvl5pPr indent="0"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64180" y="548435"/>
            <a:ext cx="12476440" cy="1087530"/>
          </a:xfrm>
          <a:prstGeom prst="rect">
            <a:avLst/>
          </a:prstGeom>
          <a:effectLst>
            <a:outerShdw blurRad="152400" dist="25400" dir="54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lobal Connection Background.jpg"/>
          <p:cNvPicPr/>
          <p:nvPr/>
        </p:nvPicPr>
        <p:blipFill>
          <a:blip r:embed="rId10">
            <a:extLst/>
          </a:blip>
          <a:srcRect l="1055" t="15644" r="1055"/>
          <a:stretch>
            <a:fillRect/>
          </a:stretch>
        </p:blipFill>
        <p:spPr>
          <a:xfrm>
            <a:off x="-52905" y="790"/>
            <a:ext cx="13110610" cy="97520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74885"/>
            <a:ext cx="10464800" cy="1471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70000" y="2235200"/>
            <a:ext cx="10464800" cy="3052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indent="0">
              <a:defRPr sz="4000"/>
            </a:lvl2pPr>
            <a:lvl3pPr indent="0">
              <a:defRPr sz="3200"/>
            </a:lvl3pPr>
            <a:lvl4pPr indent="0">
              <a:defRPr sz="3200"/>
            </a:lvl4pPr>
            <a:lvl5pPr indent="0"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1pPr>
      <a:lvl2pPr indent="2286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2pPr>
      <a:lvl3pPr indent="4572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3pPr>
      <a:lvl4pPr indent="6858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4pPr>
      <a:lvl5pPr indent="9144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5pPr>
      <a:lvl6pPr indent="11430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6pPr>
      <a:lvl7pPr indent="13716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7pPr>
      <a:lvl8pPr indent="16002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8pPr>
      <a:lvl9pPr indent="1828800" algn="ctr" defTabSz="584200">
        <a:defRPr sz="64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9pPr>
    </p:titleStyle>
    <p:bodyStyle>
      <a:lvl1pPr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1pPr>
      <a:lvl2pPr indent="2286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2pPr>
      <a:lvl3pPr indent="4572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3pPr>
      <a:lvl4pPr indent="6858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4pPr>
      <a:lvl5pPr indent="9144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5pPr>
      <a:lvl6pPr indent="11430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6pPr>
      <a:lvl7pPr indent="13716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7pPr>
      <a:lvl8pPr indent="16002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8pPr>
      <a:lvl9pPr indent="1828800" algn="ctr" defTabSz="584200">
        <a:defRPr sz="4800">
          <a:solidFill>
            <a:srgbClr val="FFFFFF"/>
          </a:solidFill>
          <a:latin typeface="Myriad Pro Condensed"/>
          <a:ea typeface="Myriad Pro Condensed"/>
          <a:cs typeface="Myriad Pro Condensed"/>
          <a:sym typeface="Myriad Pro Condensed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tingbroadband@yahoo.com" TargetMode="External"/><Relationship Id="rId7" Type="http://schemas.openxmlformats.org/officeDocument/2006/relationships/hyperlink" Target="http://www.ipcast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videoair.net/" TargetMode="External"/><Relationship Id="rId5" Type="http://schemas.openxmlformats.org/officeDocument/2006/relationships/hyperlink" Target="mailto:r.grewal@ipcast.in" TargetMode="External"/><Relationship Id="rId4" Type="http://schemas.openxmlformats.org/officeDocument/2006/relationships/hyperlink" Target="mailto:stingbroadband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70000" y="3085378"/>
            <a:ext cx="10464800" cy="422982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75000"/>
              </a:srgbClr>
            </a:outerShdw>
          </a:effectLst>
        </p:spPr>
        <p:txBody>
          <a:bodyPr anchor="ctr">
            <a:norm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6400" smtClean="0">
                <a:solidFill>
                  <a:srgbClr val="FFFFFF"/>
                </a:solidFill>
              </a:rPr>
              <a:t>Capturing</a:t>
            </a:r>
            <a:r>
              <a:rPr lang="en-US" sz="6400" dirty="0" smtClean="0">
                <a:solidFill>
                  <a:srgbClr val="FFFFFF"/>
                </a:solidFill>
              </a:rPr>
              <a:t> &amp; Captivating</a:t>
            </a:r>
            <a:r>
              <a:rPr sz="6400" smtClean="0">
                <a:solidFill>
                  <a:srgbClr val="FFFFFF"/>
                </a:solidFill>
              </a:rPr>
              <a:t> </a:t>
            </a:r>
            <a:r>
              <a:rPr lang="en-US" sz="6400" dirty="0" smtClean="0">
                <a:solidFill>
                  <a:srgbClr val="FFFFFF"/>
                </a:solidFill>
              </a:rPr>
              <a:t/>
            </a:r>
            <a:br>
              <a:rPr lang="en-US" sz="6400" dirty="0" smtClean="0">
                <a:solidFill>
                  <a:srgbClr val="FFFFFF"/>
                </a:solidFill>
              </a:rPr>
            </a:br>
            <a:r>
              <a:rPr lang="en-US" sz="6400" dirty="0" smtClean="0">
                <a:solidFill>
                  <a:srgbClr val="C00000"/>
                </a:solidFill>
                <a:latin typeface="Arial Black" pitchFamily="34" charset="0"/>
              </a:rPr>
              <a:t>‘</a:t>
            </a:r>
            <a:r>
              <a:rPr sz="6400" smtClean="0">
                <a:solidFill>
                  <a:srgbClr val="C00000"/>
                </a:solidFill>
                <a:latin typeface="Arial Black" pitchFamily="34" charset="0"/>
              </a:rPr>
              <a:t>Eyes</a:t>
            </a:r>
            <a:r>
              <a:rPr lang="en-US" sz="6400" dirty="0" smtClean="0">
                <a:solidFill>
                  <a:srgbClr val="C00000"/>
                </a:solidFill>
                <a:latin typeface="Arial Black" pitchFamily="34" charset="0"/>
              </a:rPr>
              <a:t>'</a:t>
            </a:r>
            <a:r>
              <a:rPr sz="640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en-US" sz="6400" dirty="0" smtClean="0">
                <a:solidFill>
                  <a:srgbClr val="C00000"/>
                </a:solidFill>
                <a:latin typeface="Arial Black" pitchFamily="34" charset="0"/>
              </a:rPr>
              <a:t>'</a:t>
            </a:r>
            <a:r>
              <a:rPr sz="6400" smtClean="0">
                <a:solidFill>
                  <a:srgbClr val="C00000"/>
                </a:solidFill>
                <a:latin typeface="Arial Black" pitchFamily="34" charset="0"/>
              </a:rPr>
              <a:t>Ears</a:t>
            </a:r>
            <a:r>
              <a:rPr lang="en-US" sz="6400" dirty="0" smtClean="0">
                <a:solidFill>
                  <a:srgbClr val="C00000"/>
                </a:solidFill>
                <a:latin typeface="Arial Black" pitchFamily="34" charset="0"/>
              </a:rPr>
              <a:t>'</a:t>
            </a:r>
            <a:r>
              <a:rPr sz="64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400">
                <a:solidFill>
                  <a:srgbClr val="C00000"/>
                </a:solidFill>
                <a:latin typeface="Arial Black" pitchFamily="34" charset="0"/>
              </a:rPr>
              <a:t>&amp; </a:t>
            </a:r>
            <a:r>
              <a:rPr lang="en-US" sz="6400" dirty="0" smtClean="0">
                <a:solidFill>
                  <a:srgbClr val="C00000"/>
                </a:solidFill>
                <a:latin typeface="Arial Black" pitchFamily="34" charset="0"/>
              </a:rPr>
              <a:t>'</a:t>
            </a:r>
            <a:r>
              <a:rPr sz="6400" smtClean="0">
                <a:solidFill>
                  <a:srgbClr val="C00000"/>
                </a:solidFill>
                <a:latin typeface="Arial Black" pitchFamily="34" charset="0"/>
              </a:rPr>
              <a:t>Minds</a:t>
            </a:r>
            <a:r>
              <a:rPr lang="en-US" sz="6400" dirty="0" smtClean="0">
                <a:solidFill>
                  <a:srgbClr val="C00000"/>
                </a:solidFill>
                <a:latin typeface="Arial Black" pitchFamily="34" charset="0"/>
              </a:rPr>
              <a:t>'</a:t>
            </a:r>
            <a:endParaRPr sz="6400" dirty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of the 21st Century</a:t>
            </a:r>
          </a:p>
        </p:txBody>
      </p:sp>
      <p:sp>
        <p:nvSpPr>
          <p:cNvPr id="25" name="Shape 25"/>
          <p:cNvSpPr/>
          <p:nvPr/>
        </p:nvSpPr>
        <p:spPr>
          <a:xfrm>
            <a:off x="185980" y="288116"/>
            <a:ext cx="12507132" cy="1231106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0" b="1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8000" b="1" dirty="0" smtClean="0">
                <a:solidFill>
                  <a:srgbClr val="FF9746"/>
                </a:solidFill>
                <a:latin typeface="Arial Black" pitchFamily="34" charset="0"/>
              </a:rPr>
              <a:t>‘IPCast’ &amp; ‘IPSatCast’</a:t>
            </a:r>
            <a:endParaRPr sz="8000" b="1">
              <a:solidFill>
                <a:srgbClr val="FF974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Black Matter - Moderato, Pap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9067" y="-1"/>
            <a:ext cx="15002934" cy="1125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On Every Imaginable Screen</a:t>
            </a:r>
          </a:p>
        </p:txBody>
      </p:sp>
      <p:pic>
        <p:nvPicPr>
          <p:cNvPr id="65" name="On Every Scree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19" y="2117474"/>
            <a:ext cx="12166563" cy="5518652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66" name="Shape 66"/>
          <p:cNvSpPr/>
          <p:nvPr/>
        </p:nvSpPr>
        <p:spPr>
          <a:xfrm>
            <a:off x="1946783" y="7384770"/>
            <a:ext cx="9111234" cy="1721613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Viewers want to watch their content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on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all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their devices without restriction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or redundant billing.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ouse of Car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1441" y="-175260"/>
            <a:ext cx="16170978" cy="1010412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-1796716" y="545786"/>
            <a:ext cx="13657665" cy="1087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760" dirty="0" smtClean="0">
                <a:solidFill>
                  <a:srgbClr val="FFFFFF"/>
                </a:solidFill>
              </a:rPr>
              <a:t>‘</a:t>
            </a:r>
            <a:r>
              <a:rPr sz="7760" smtClean="0">
                <a:solidFill>
                  <a:srgbClr val="FFFFFF"/>
                </a:solidFill>
              </a:rPr>
              <a:t>Binge</a:t>
            </a:r>
            <a:r>
              <a:rPr lang="en-US" sz="7760" dirty="0" smtClean="0">
                <a:solidFill>
                  <a:srgbClr val="FFFFFF"/>
                </a:solidFill>
              </a:rPr>
              <a:t>'</a:t>
            </a:r>
            <a:r>
              <a:rPr sz="7760" smtClean="0">
                <a:solidFill>
                  <a:srgbClr val="FFFFFF"/>
                </a:solidFill>
              </a:rPr>
              <a:t>   </a:t>
            </a:r>
            <a:r>
              <a:rPr lang="en-US" sz="7760" dirty="0" smtClean="0">
                <a:solidFill>
                  <a:srgbClr val="FFFFFF"/>
                </a:solidFill>
              </a:rPr>
              <a:t>          </a:t>
            </a:r>
            <a:r>
              <a:rPr sz="7760" smtClean="0">
                <a:solidFill>
                  <a:srgbClr val="FFFFFF"/>
                </a:solidFill>
              </a:rPr>
              <a:t>      </a:t>
            </a:r>
            <a:r>
              <a:rPr lang="en-US" sz="7760" dirty="0" smtClean="0">
                <a:solidFill>
                  <a:srgbClr val="FFFFFF"/>
                </a:solidFill>
              </a:rPr>
              <a:t>   </a:t>
            </a:r>
            <a:r>
              <a:rPr sz="7760" smtClean="0">
                <a:solidFill>
                  <a:srgbClr val="FFFFFF"/>
                </a:solidFill>
              </a:rPr>
              <a:t>Watching</a:t>
            </a:r>
            <a:r>
              <a:rPr lang="en-US" sz="7760" dirty="0" smtClean="0">
                <a:solidFill>
                  <a:srgbClr val="FFFFFF"/>
                </a:solidFill>
              </a:rPr>
              <a:t> !!</a:t>
            </a:r>
            <a:endParaRPr sz="7760">
              <a:solidFill>
                <a:srgbClr val="FFFFFF"/>
              </a:solidFill>
            </a:endParaRPr>
          </a:p>
        </p:txBody>
      </p:sp>
      <p:sp>
        <p:nvSpPr>
          <p:cNvPr id="70" name="Shape 70"/>
          <p:cNvSpPr/>
          <p:nvPr/>
        </p:nvSpPr>
        <p:spPr>
          <a:xfrm>
            <a:off x="9845774" y="9407222"/>
            <a:ext cx="1793816" cy="24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80000"/>
              </a:lnSpc>
              <a:defRPr sz="1800" i="1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FFFFFF"/>
                </a:solidFill>
              </a:rPr>
              <a:t>Source: Procera</a:t>
            </a:r>
          </a:p>
        </p:txBody>
      </p:sp>
      <p:sp>
        <p:nvSpPr>
          <p:cNvPr id="71" name="Shape 71"/>
          <p:cNvSpPr/>
          <p:nvPr/>
        </p:nvSpPr>
        <p:spPr>
          <a:xfrm>
            <a:off x="-962526" y="6570225"/>
            <a:ext cx="12020543" cy="1551194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668,000 U.S. Netflix subscribers finished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the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entire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2</a:t>
            </a:r>
            <a:r>
              <a:rPr sz="4200" baseline="31999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nd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season of </a:t>
            </a:r>
            <a:r>
              <a:rPr sz="420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House of Cards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he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very '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first weekend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- 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it 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was 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available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!</a:t>
            </a:r>
            <a:endParaRPr sz="42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Jail Ce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7055" y="0"/>
            <a:ext cx="15733488" cy="1029611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2645189" y="5710735"/>
            <a:ext cx="7714423" cy="1721613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Industry consolidation puts creative control and access to content in the hands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of a few large players.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989380" y="548435"/>
            <a:ext cx="11026041" cy="10875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Licensing Limitations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idlock Ahea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3607" y="-48186"/>
            <a:ext cx="14632014" cy="984997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-16934" y="-50800"/>
            <a:ext cx="13038667" cy="9855200"/>
          </a:xfrm>
          <a:prstGeom prst="rect">
            <a:avLst/>
          </a:prstGeom>
          <a:gradFill>
            <a:gsLst>
              <a:gs pos="0">
                <a:srgbClr val="000000"/>
              </a:gs>
              <a:gs pos="34753">
                <a:srgbClr val="000000">
                  <a:alpha val="50000"/>
                </a:srgbClr>
              </a:gs>
              <a:gs pos="56898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368407" y="6758989"/>
            <a:ext cx="5247350" cy="67411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–Cisco Visual Networking Index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2013–2018</a:t>
            </a:r>
          </a:p>
        </p:txBody>
      </p:sp>
      <p:sp>
        <p:nvSpPr>
          <p:cNvPr id="80" name="Shape 80"/>
          <p:cNvSpPr/>
          <p:nvPr/>
        </p:nvSpPr>
        <p:spPr>
          <a:xfrm>
            <a:off x="1125191" y="4178084"/>
            <a:ext cx="5733782" cy="226110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“Globally, IP video traffic will be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79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percent of all consumer Internet traffic in 2018,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up from 66 percent in 2013.”</a:t>
            </a:r>
          </a:p>
        </p:txBody>
      </p:sp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264180" y="508000"/>
            <a:ext cx="12476440" cy="1087530"/>
          </a:xfrm>
          <a:prstGeom prst="rect">
            <a:avLst/>
          </a:prstGeom>
          <a:effectLst>
            <a:outerShdw blurRad="152400" dist="25400" dir="5400000" rotWithShape="0">
              <a:srgbClr val="000000">
                <a:alpha val="75000"/>
              </a:srgbClr>
            </a:outerShdw>
          </a:effectLst>
        </p:spPr>
        <p:txBody>
          <a:bodyPr anchor="ctr">
            <a:normAutofit fontScale="90000"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The Looming Capacity Crunch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0" y="548435"/>
            <a:ext cx="13004800" cy="1087530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0000"/>
                </a:solidFill>
              </a:rPr>
              <a:t>Existing Networks Will Not Scale!</a:t>
            </a:r>
          </a:p>
        </p:txBody>
      </p:sp>
      <p:graphicFrame>
        <p:nvGraphicFramePr>
          <p:cNvPr id="84" name="Chart 84"/>
          <p:cNvGraphicFramePr/>
          <p:nvPr/>
        </p:nvGraphicFramePr>
        <p:xfrm>
          <a:off x="1322779" y="2337895"/>
          <a:ext cx="10228121" cy="440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Shape 85"/>
          <p:cNvSpPr/>
          <p:nvPr/>
        </p:nvSpPr>
        <p:spPr>
          <a:xfrm>
            <a:off x="559082" y="7402076"/>
            <a:ext cx="11886636" cy="204363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“Demand for data will soon far exceed the 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networks capacit</a:t>
            </a:r>
            <a:r>
              <a:rPr lang="en-US" sz="4200" dirty="0" err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ies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’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,</a:t>
            </a:r>
            <a:endParaRPr sz="42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and 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connection speeds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will 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slow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down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.”</a:t>
            </a:r>
            <a:endParaRPr sz="42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–Reuters, “U.S. mobile data traffic to jump nearly eight-fold by 2018”</a:t>
            </a:r>
          </a:p>
        </p:txBody>
      </p:sp>
      <p:sp>
        <p:nvSpPr>
          <p:cNvPr id="86" name="Shape 86"/>
          <p:cNvSpPr/>
          <p:nvPr/>
        </p:nvSpPr>
        <p:spPr>
          <a:xfrm>
            <a:off x="5753353" y="2912875"/>
            <a:ext cx="1498093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9746"/>
                </a:solidFill>
              </a:rPr>
              <a:t>CAGR: 21%</a:t>
            </a:r>
          </a:p>
        </p:txBody>
      </p:sp>
      <p:sp>
        <p:nvSpPr>
          <p:cNvPr id="87" name="Shape 87"/>
          <p:cNvSpPr/>
          <p:nvPr/>
        </p:nvSpPr>
        <p:spPr>
          <a:xfrm>
            <a:off x="3228314" y="1665620"/>
            <a:ext cx="6548172" cy="64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Global Consumer IP </a:t>
            </a:r>
            <a:r>
              <a:rPr sz="4200" b="1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Petabytes</a:t>
            </a:r>
            <a:r>
              <a:rPr sz="4200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/month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Black Matter - Moderato, Pap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9067" y="-1"/>
            <a:ext cx="15002934" cy="1125220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-999067" y="548435"/>
            <a:ext cx="15002934" cy="1087530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600" dirty="0" smtClean="0">
                <a:solidFill>
                  <a:srgbClr val="FF0000"/>
                </a:solidFill>
              </a:rPr>
              <a:t>‘</a:t>
            </a:r>
            <a:r>
              <a:rPr sz="6600" smtClean="0">
                <a:solidFill>
                  <a:srgbClr val="FF0000"/>
                </a:solidFill>
              </a:rPr>
              <a:t>Inefficient </a:t>
            </a:r>
            <a:r>
              <a:rPr sz="6600">
                <a:solidFill>
                  <a:srgbClr val="FF0000"/>
                </a:solidFill>
              </a:rPr>
              <a:t>Delivery of Popular </a:t>
            </a:r>
            <a:r>
              <a:rPr sz="6600" smtClean="0">
                <a:solidFill>
                  <a:srgbClr val="FF0000"/>
                </a:solidFill>
              </a:rPr>
              <a:t>Content</a:t>
            </a:r>
            <a:r>
              <a:rPr lang="en-US" sz="6600" dirty="0" smtClean="0">
                <a:solidFill>
                  <a:srgbClr val="FF0000"/>
                </a:solidFill>
              </a:rPr>
              <a:t>'</a:t>
            </a:r>
            <a:endParaRPr sz="6600">
              <a:solidFill>
                <a:srgbClr val="FF0000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308904" y="3746246"/>
            <a:ext cx="9268136" cy="3102388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The existing Internet is </a:t>
            </a:r>
            <a:r>
              <a:rPr sz="4200">
                <a:solidFill>
                  <a:schemeClr val="tx1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</a:t>
            </a:r>
            <a:r>
              <a:rPr sz="4200">
                <a:solidFill>
                  <a:srgbClr val="FFC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“unicast” 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environment requiring millions of copies of the exact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same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content, to be sent to consumers 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in</a:t>
            </a:r>
            <a:endParaRPr lang="en-US" sz="4200" dirty="0" smtClean="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420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millions of discrete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4200" smtClean="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one-to-one</a:t>
            </a:r>
            <a:r>
              <a:rPr lang="en-US" sz="4200" dirty="0" smtClean="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4200" smtClean="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4200">
                <a:solidFill>
                  <a:srgbClr val="FF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connections.</a:t>
            </a:r>
          </a:p>
        </p:txBody>
      </p:sp>
      <p:pic>
        <p:nvPicPr>
          <p:cNvPr id="92" name="Garden Hose | Water | Trickle | Unicas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80000" flipH="1">
            <a:off x="-3553677" y="3129529"/>
            <a:ext cx="8484828" cy="8001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3251578" y="3225800"/>
            <a:ext cx="6501644" cy="330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  <a:b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13774" smtClean="0">
                <a:solidFill>
                  <a:srgbClr val="FFFFFF"/>
                </a:solidFill>
              </a:rPr>
              <a:t>Solutions</a:t>
            </a:r>
            <a:endParaRPr sz="13774">
              <a:solidFill>
                <a:srgbClr val="FFFFFF"/>
              </a:solidFill>
            </a:endParaRPr>
          </a:p>
        </p:txBody>
      </p:sp>
      <p:sp>
        <p:nvSpPr>
          <p:cNvPr id="95" name="Shape 95"/>
          <p:cNvSpPr/>
          <p:nvPr/>
        </p:nvSpPr>
        <p:spPr>
          <a:xfrm>
            <a:off x="90989" y="20839"/>
            <a:ext cx="2690665" cy="2690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97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510491" y="20839"/>
            <a:ext cx="925831" cy="201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0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Fire Ho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734" y="-272325"/>
            <a:ext cx="15054273" cy="1002731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-16934" y="-38100"/>
            <a:ext cx="13038667" cy="9855200"/>
          </a:xfrm>
          <a:prstGeom prst="rect">
            <a:avLst/>
          </a:prstGeom>
          <a:gradFill>
            <a:gsLst>
              <a:gs pos="0">
                <a:srgbClr val="000000"/>
              </a:gs>
              <a:gs pos="0">
                <a:srgbClr val="000000">
                  <a:alpha val="50000"/>
                </a:srgbClr>
              </a:gs>
              <a:gs pos="50315">
                <a:srgbClr val="000000">
                  <a:alpha val="0"/>
                </a:srgbClr>
              </a:gs>
              <a:gs pos="98618">
                <a:srgbClr val="000000">
                  <a:alpha val="50000"/>
                </a:srgbClr>
              </a:gs>
              <a:gs pos="98618">
                <a:srgbClr val="000000"/>
              </a:gs>
            </a:gsLst>
            <a:lin ang="2356237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21600000">
            <a:off x="418454" y="6314797"/>
            <a:ext cx="12260111" cy="2068259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Creating a </a:t>
            </a:r>
            <a:r>
              <a:rPr sz="4200">
                <a:solidFill>
                  <a:srgbClr val="FFC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“big pipe” </a:t>
            </a:r>
            <a:r>
              <a:rPr sz="4200" b="1">
                <a:solidFill>
                  <a:srgbClr val="FFC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broadcast </a:t>
            </a:r>
            <a:r>
              <a:rPr sz="4200">
                <a:solidFill>
                  <a:srgbClr val="FFC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extension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to the existing “small pipe”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unicast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Internet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using high throughput satellites and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software controlled antennas.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0" y="245957"/>
            <a:ext cx="13021733" cy="158284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The </a:t>
            </a: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  <a:r>
              <a:rPr sz="7760" smtClean="0">
                <a:solidFill>
                  <a:srgbClr val="FFFFFF"/>
                </a:solidFill>
              </a:rPr>
              <a:t> </a:t>
            </a:r>
            <a:r>
              <a:rPr sz="7760">
                <a:solidFill>
                  <a:srgbClr val="FFFFFF"/>
                </a:solidFill>
              </a:rPr>
              <a:t>Solution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Wall - Breaking Throug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3854" y="-1"/>
            <a:ext cx="14556458" cy="975349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1146875" y="5124093"/>
            <a:ext cx="11343251" cy="1551194"/>
          </a:xfrm>
          <a:prstGeom prst="rect">
            <a:avLst/>
          </a:prstGeom>
          <a:ln w="12700">
            <a:miter lim="400000"/>
          </a:ln>
          <a:effectLst>
            <a:outerShdw blurRad="177800" dist="508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Creating original breakthrough content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that is highly intelligent, contextually relevant,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and free from content licensing fees.</a:t>
            </a:r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260642" y="789723"/>
            <a:ext cx="11688551" cy="10875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The </a:t>
            </a: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’IP Cast’ &amp; ’IPSatCast’</a:t>
            </a:r>
            <a:r>
              <a:rPr sz="7760" smtClean="0">
                <a:solidFill>
                  <a:srgbClr val="FFFFFF"/>
                </a:solidFill>
              </a:rPr>
              <a:t> </a:t>
            </a:r>
            <a:r>
              <a:rPr sz="7760">
                <a:solidFill>
                  <a:srgbClr val="FFFFFF"/>
                </a:solidFill>
              </a:rPr>
              <a:t>Solution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Table 107"/>
          <p:cNvGraphicFramePr/>
          <p:nvPr/>
        </p:nvGraphicFramePr>
        <p:xfrm>
          <a:off x="444931" y="4974120"/>
          <a:ext cx="12114936" cy="45963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38312"/>
                <a:gridCol w="4038312"/>
                <a:gridCol w="4038312"/>
              </a:tblGrid>
              <a:tr h="38100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Ubiquity</a:t>
                      </a:r>
                      <a:endParaRPr sz="54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2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V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enables users to watch </a:t>
                      </a: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whatever 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they want, </a:t>
                      </a: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wherever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they want, </a:t>
                      </a: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whenever 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they want it.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Simplicity</a:t>
                      </a:r>
                      <a:endParaRPr sz="54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2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V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allows customers to use </a:t>
                      </a: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any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existing Internet or WiFi enabled-device.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Integrity</a:t>
                      </a:r>
                      <a:endParaRPr sz="54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2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V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follows the golden rule: </a:t>
                      </a: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No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hidden charges. </a:t>
                      </a: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No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termination fees.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 b="1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No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 contracts. 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10" name="Group 110"/>
          <p:cNvGrpSpPr/>
          <p:nvPr/>
        </p:nvGrpSpPr>
        <p:grpSpPr>
          <a:xfrm>
            <a:off x="769152" y="2468079"/>
            <a:ext cx="3302001" cy="2174876"/>
            <a:chOff x="-63500" y="-50800"/>
            <a:chExt cx="3302000" cy="2174875"/>
          </a:xfrm>
        </p:grpSpPr>
        <p:pic>
          <p:nvPicPr>
            <p:cNvPr id="109" name="Everywher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8" name="Picture 10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3500" y="-50800"/>
              <a:ext cx="3302000" cy="2174876"/>
            </a:xfrm>
            <a:prstGeom prst="rect">
              <a:avLst/>
            </a:prstGeom>
            <a:effectLst/>
          </p:spPr>
        </p:pic>
      </p:grpSp>
      <p:grpSp>
        <p:nvGrpSpPr>
          <p:cNvPr id="113" name="Group 113"/>
          <p:cNvGrpSpPr/>
          <p:nvPr/>
        </p:nvGrpSpPr>
        <p:grpSpPr>
          <a:xfrm>
            <a:off x="4851400" y="2468079"/>
            <a:ext cx="3302001" cy="2174876"/>
            <a:chOff x="-63499" y="-50800"/>
            <a:chExt cx="3302000" cy="2174875"/>
          </a:xfrm>
        </p:grpSpPr>
        <p:pic>
          <p:nvPicPr>
            <p:cNvPr id="112" name="Zen | Rocks | Simplicity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1" name="Picture 11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3500" y="-50800"/>
              <a:ext cx="3302001" cy="2174876"/>
            </a:xfrm>
            <a:prstGeom prst="rect">
              <a:avLst/>
            </a:prstGeom>
            <a:effectLst/>
          </p:spPr>
        </p:pic>
      </p:grpSp>
      <p:grpSp>
        <p:nvGrpSpPr>
          <p:cNvPr id="116" name="Group 116"/>
          <p:cNvGrpSpPr/>
          <p:nvPr/>
        </p:nvGrpSpPr>
        <p:grpSpPr>
          <a:xfrm>
            <a:off x="8933647" y="2468079"/>
            <a:ext cx="3302001" cy="2174876"/>
            <a:chOff x="-63499" y="-50800"/>
            <a:chExt cx="3302000" cy="2174875"/>
          </a:xfrm>
        </p:grpSpPr>
        <p:pic>
          <p:nvPicPr>
            <p:cNvPr id="115" name="Justice Statue | Law | Fair.jpg"/>
            <p:cNvPicPr/>
            <p:nvPr/>
          </p:nvPicPr>
          <p:blipFill>
            <a:blip r:embed="rId6">
              <a:extLst/>
            </a:blip>
            <a:srcRect b="11"/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4" name="Picture 113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3500" y="-50800"/>
              <a:ext cx="3302001" cy="2174876"/>
            </a:xfrm>
            <a:prstGeom prst="rect">
              <a:avLst/>
            </a:prstGeom>
            <a:effectLst/>
          </p:spPr>
        </p:pic>
      </p:grp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60642" y="789723"/>
            <a:ext cx="12744158" cy="108753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The </a:t>
            </a:r>
            <a:r>
              <a:rPr lang="en-US" sz="60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’IP Cast’ &amp; ‘IPSatCast’</a:t>
            </a:r>
            <a:r>
              <a:rPr sz="6000" smtClean="0">
                <a:solidFill>
                  <a:srgbClr val="FFFFFF"/>
                </a:solidFill>
              </a:rPr>
              <a:t> </a:t>
            </a:r>
            <a:r>
              <a:rPr sz="6000">
                <a:solidFill>
                  <a:srgbClr val="FFFFFF"/>
                </a:solidFill>
              </a:rPr>
              <a:t>Solution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844299" y="2816613"/>
            <a:ext cx="9159498" cy="3302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  <a:r>
              <a:rPr lang="en-US" sz="9600" b="1" dirty="0" smtClean="0"/>
              <a:t>: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endParaRPr sz="142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476163" y="-523318"/>
            <a:ext cx="2690665" cy="2690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97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10491" y="20839"/>
            <a:ext cx="925831" cy="201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" name="Shape 30"/>
          <p:cNvSpPr/>
          <p:nvPr/>
        </p:nvSpPr>
        <p:spPr>
          <a:xfrm rot="21600000">
            <a:off x="125315" y="5423384"/>
            <a:ext cx="12754170" cy="1526572"/>
          </a:xfrm>
          <a:prstGeom prst="rect">
            <a:avLst/>
          </a:prstGeom>
          <a:ln w="12700">
            <a:miter lim="400000"/>
          </a:ln>
          <a:effectLst>
            <a:outerShdw blurRad="1270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Where 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amazing new </a:t>
            </a:r>
            <a:endParaRPr lang="en-US" sz="4200" dirty="0" smtClean="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Arial Black" pitchFamily="34" charset="0"/>
                <a:ea typeface="Myriad Pro Condensed"/>
                <a:cs typeface="Myriad Pro Condensed"/>
                <a:sym typeface="Myriad Pro Condensed"/>
              </a:rPr>
              <a:t>‘Convergence T</a:t>
            </a:r>
            <a:r>
              <a:rPr sz="4000" b="1" smtClean="0">
                <a:solidFill>
                  <a:srgbClr val="FFFFFF"/>
                </a:solidFill>
                <a:latin typeface="Arial Black" pitchFamily="34" charset="0"/>
                <a:ea typeface="Myriad Pro Condensed"/>
                <a:cs typeface="Myriad Pro Condensed"/>
                <a:sym typeface="Myriad Pro Condensed"/>
              </a:rPr>
              <a:t>echnolog</a:t>
            </a:r>
            <a:r>
              <a:rPr lang="en-US" sz="4000" b="1" dirty="0" err="1" smtClean="0">
                <a:solidFill>
                  <a:srgbClr val="FFFFFF"/>
                </a:solidFill>
                <a:latin typeface="Arial Black" pitchFamily="34" charset="0"/>
                <a:ea typeface="Myriad Pro Condensed"/>
                <a:cs typeface="Myriad Pro Condensed"/>
                <a:sym typeface="Myriad Pro Condensed"/>
              </a:rPr>
              <a:t>ies</a:t>
            </a:r>
            <a:r>
              <a:rPr lang="en-US" sz="4000" b="1" dirty="0" smtClean="0">
                <a:solidFill>
                  <a:srgbClr val="FFFFFF"/>
                </a:solidFill>
                <a:latin typeface="Arial Black" pitchFamily="34" charset="0"/>
                <a:ea typeface="Myriad Pro Condensed"/>
                <a:cs typeface="Myriad Pro Condensed"/>
                <a:sym typeface="Myriad Pro Condensed"/>
              </a:rPr>
              <a:t> &amp; Ecosystems’</a:t>
            </a:r>
            <a:endParaRPr sz="4000" b="1">
              <a:solidFill>
                <a:srgbClr val="FFFFFF"/>
              </a:solidFill>
              <a:latin typeface="Arial Black" pitchFamily="34" charset="0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meets </a:t>
            </a:r>
            <a:r>
              <a:rPr lang="en-US" sz="42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great ‘C</a:t>
            </a:r>
            <a:r>
              <a:rPr sz="4200" b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ontent</a:t>
            </a:r>
            <a:r>
              <a:rPr lang="en-US" sz="42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Creation &amp; </a:t>
            </a:r>
            <a:r>
              <a:rPr lang="en-US" sz="4200" b="1" dirty="0" err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Curation</a:t>
            </a:r>
            <a:r>
              <a:rPr lang="en-US" sz="42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’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.</a:t>
            </a:r>
            <a:endParaRPr sz="42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2936238" y="3225800"/>
            <a:ext cx="7132324" cy="330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  <a:b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14200" smtClean="0">
                <a:solidFill>
                  <a:srgbClr val="FFFFFF"/>
                </a:solidFill>
              </a:rPr>
              <a:t> </a:t>
            </a:r>
            <a:r>
              <a:rPr sz="14200">
                <a:solidFill>
                  <a:srgbClr val="FFFFFF"/>
                </a:solidFill>
              </a:rPr>
              <a:t>Content</a:t>
            </a:r>
          </a:p>
        </p:txBody>
      </p:sp>
      <p:sp>
        <p:nvSpPr>
          <p:cNvPr id="120" name="Shape 120"/>
          <p:cNvSpPr/>
          <p:nvPr/>
        </p:nvSpPr>
        <p:spPr>
          <a:xfrm>
            <a:off x="90989" y="20839"/>
            <a:ext cx="2690665" cy="2690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97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10491" y="20839"/>
            <a:ext cx="925831" cy="201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0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512077" y="548435"/>
            <a:ext cx="9980645" cy="10875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b="1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7760">
                <a:solidFill>
                  <a:srgbClr val="FFFFFF"/>
                </a:solidFill>
              </a:rPr>
              <a:t>Content Strategy</a:t>
            </a:r>
          </a:p>
        </p:txBody>
      </p:sp>
      <p:graphicFrame>
        <p:nvGraphicFramePr>
          <p:cNvPr id="124" name="Table 124"/>
          <p:cNvGraphicFramePr/>
          <p:nvPr/>
        </p:nvGraphicFramePr>
        <p:xfrm>
          <a:off x="658228" y="2451100"/>
          <a:ext cx="11688342" cy="75976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844171"/>
                <a:gridCol w="5844171"/>
              </a:tblGrid>
              <a:tr h="12700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Original Content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Curated Content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080000">
                <a:tc>
                  <a:txBody>
                    <a:bodyPr/>
                    <a:lstStyle/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News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Talk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Edutainment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Travel &amp; Food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Music &amp; Theater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Comedy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Kids &amp; Family Cluster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Ethnic &amp; Niche Channels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Networks and Film Studios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Corporate Channels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Video Games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Independent Producers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Curated YouTube and UGC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Sports Leagues and Teams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Concerts &amp; Live Performances </a:t>
                      </a:r>
                    </a:p>
                    <a:p>
                      <a:pPr marL="444500" lvl="0" indent="-444500" algn="l" defTabSz="914400">
                        <a:lnSpc>
                          <a:spcPct val="80000"/>
                        </a:lnSpc>
                        <a:buClr>
                          <a:srgbClr val="FF9746"/>
                        </a:buClr>
                        <a:buSzPct val="60000"/>
                        <a:buChar char="★"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Music, Radio &amp; Audio Streaming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902477" y="1147863"/>
            <a:ext cx="11199845" cy="4881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b="1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7760">
                <a:solidFill>
                  <a:srgbClr val="FFFFFF"/>
                </a:solidFill>
              </a:rPr>
              <a:t>Content Creation Philosophy</a:t>
            </a:r>
          </a:p>
        </p:txBody>
      </p:sp>
      <p:graphicFrame>
        <p:nvGraphicFramePr>
          <p:cNvPr id="127" name="Table 127"/>
          <p:cNvGraphicFramePr/>
          <p:nvPr/>
        </p:nvGraphicFramePr>
        <p:xfrm>
          <a:off x="444931" y="4974120"/>
          <a:ext cx="12114936" cy="50596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38312"/>
                <a:gridCol w="4038312"/>
                <a:gridCol w="4038312"/>
              </a:tblGrid>
              <a:tr h="38100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Eye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2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Impactful, beautiful, engaging visual images and video.  Cinematic magic delivered to screens of all sizes.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Ear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2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Rich, dynamic, transformative sound that tells stories, sets the mood, and elevates production value.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Brain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2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Mass appeal intelligent.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New content that transports, inspires,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and engages the 21</a:t>
                      </a:r>
                      <a:r>
                        <a:rPr sz="3800" baseline="31999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st </a:t>
                      </a: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century mind.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30" name="Group 130"/>
          <p:cNvGrpSpPr/>
          <p:nvPr/>
        </p:nvGrpSpPr>
        <p:grpSpPr>
          <a:xfrm>
            <a:off x="705652" y="2799244"/>
            <a:ext cx="3302001" cy="2174876"/>
            <a:chOff x="-63500" y="-50800"/>
            <a:chExt cx="3302000" cy="2174875"/>
          </a:xfrm>
        </p:grpSpPr>
        <p:pic>
          <p:nvPicPr>
            <p:cNvPr id="129" name="image00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Picture 12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3500" y="-50800"/>
              <a:ext cx="3302000" cy="2174876"/>
            </a:xfrm>
            <a:prstGeom prst="rect">
              <a:avLst/>
            </a:prstGeom>
            <a:effectLst/>
          </p:spPr>
        </p:pic>
      </p:grpSp>
      <p:grpSp>
        <p:nvGrpSpPr>
          <p:cNvPr id="133" name="Group 133"/>
          <p:cNvGrpSpPr/>
          <p:nvPr/>
        </p:nvGrpSpPr>
        <p:grpSpPr>
          <a:xfrm>
            <a:off x="4914899" y="2850044"/>
            <a:ext cx="3302001" cy="2174876"/>
            <a:chOff x="-63499" y="-50800"/>
            <a:chExt cx="3302000" cy="2174875"/>
          </a:xfrm>
        </p:grpSpPr>
        <p:pic>
          <p:nvPicPr>
            <p:cNvPr id="132" name="Ear.jpg"/>
            <p:cNvPicPr/>
            <p:nvPr/>
          </p:nvPicPr>
          <p:blipFill>
            <a:blip r:embed="rId4">
              <a:extLst/>
            </a:blip>
            <a:srcRect b="190"/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Picture 13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3500" y="-50800"/>
              <a:ext cx="3302001" cy="2174876"/>
            </a:xfrm>
            <a:prstGeom prst="rect">
              <a:avLst/>
            </a:prstGeom>
            <a:effectLst/>
          </p:spPr>
        </p:pic>
      </p:grpSp>
      <p:grpSp>
        <p:nvGrpSpPr>
          <p:cNvPr id="136" name="Group 136"/>
          <p:cNvGrpSpPr/>
          <p:nvPr/>
        </p:nvGrpSpPr>
        <p:grpSpPr>
          <a:xfrm>
            <a:off x="8933647" y="2900844"/>
            <a:ext cx="3302001" cy="2174876"/>
            <a:chOff x="-63499" y="-50800"/>
            <a:chExt cx="3302000" cy="2174875"/>
          </a:xfrm>
        </p:grpSpPr>
        <p:pic>
          <p:nvPicPr>
            <p:cNvPr id="135" name="Brain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Picture 133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3500" y="-50800"/>
              <a:ext cx="3302001" cy="21748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902477" y="548435"/>
            <a:ext cx="11199845" cy="10875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b="1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7760">
                <a:solidFill>
                  <a:srgbClr val="FFFFFF"/>
                </a:solidFill>
              </a:rPr>
              <a:t>Production Advantages</a:t>
            </a:r>
          </a:p>
        </p:txBody>
      </p:sp>
      <p:graphicFrame>
        <p:nvGraphicFramePr>
          <p:cNvPr id="139" name="Table 139"/>
          <p:cNvGraphicFramePr/>
          <p:nvPr/>
        </p:nvGraphicFramePr>
        <p:xfrm>
          <a:off x="444931" y="4974120"/>
          <a:ext cx="12114936" cy="49377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38312"/>
                <a:gridCol w="4038312"/>
                <a:gridCol w="4038312"/>
              </a:tblGrid>
              <a:tr h="38100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Efficient Distribution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8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One story produced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for 3 or more V channels, available on all fixed and mobile platforms.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Efficient Staffing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8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No anchors or hosts.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No reporters.</a:t>
                      </a:r>
                      <a:endParaRPr sz="3800" b="1">
                        <a:solidFill>
                          <a:srgbClr val="FFFFFF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No field producers.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Just narrators.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9746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Efficient Production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800" b="1">
                        <a:solidFill>
                          <a:srgbClr val="FF9746"/>
                        </a:solidFill>
                        <a:latin typeface="Myriad Pro Condensed"/>
                        <a:ea typeface="Myriad Pro Condensed"/>
                        <a:cs typeface="Myriad Pro Condensed"/>
                        <a:sym typeface="Myriad Pro Condensed"/>
                      </a:endParaRP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Most production done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at Mac editing stations by cross-trained writers/producers/editors.</a:t>
                      </a:r>
                    </a:p>
                  </a:txBody>
                  <a:tcPr marL="152400" marR="152400" marT="152400" marB="1524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42" name="Group 142"/>
          <p:cNvGrpSpPr/>
          <p:nvPr/>
        </p:nvGrpSpPr>
        <p:grpSpPr>
          <a:xfrm>
            <a:off x="769152" y="2468079"/>
            <a:ext cx="3302001" cy="2174876"/>
            <a:chOff x="-63500" y="-50800"/>
            <a:chExt cx="3302000" cy="2174875"/>
          </a:xfrm>
        </p:grpSpPr>
        <p:pic>
          <p:nvPicPr>
            <p:cNvPr id="141" name="TV Screens on the Wall.jpg"/>
            <p:cNvPicPr/>
            <p:nvPr/>
          </p:nvPicPr>
          <p:blipFill>
            <a:blip r:embed="rId2">
              <a:extLst/>
            </a:blip>
            <a:srcRect b="71"/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Picture 13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3500" y="-50800"/>
              <a:ext cx="3302000" cy="2174876"/>
            </a:xfrm>
            <a:prstGeom prst="rect">
              <a:avLst/>
            </a:prstGeom>
            <a:effectLst/>
          </p:spPr>
        </p:pic>
      </p:grpSp>
      <p:grpSp>
        <p:nvGrpSpPr>
          <p:cNvPr id="145" name="Group 145"/>
          <p:cNvGrpSpPr/>
          <p:nvPr/>
        </p:nvGrpSpPr>
        <p:grpSpPr>
          <a:xfrm>
            <a:off x="4851400" y="2468079"/>
            <a:ext cx="3302001" cy="2174876"/>
            <a:chOff x="-63499" y="-50800"/>
            <a:chExt cx="3302000" cy="2174875"/>
          </a:xfrm>
        </p:grpSpPr>
        <p:pic>
          <p:nvPicPr>
            <p:cNvPr id="144" name="Hands Coming Together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Picture 14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3500" y="-50800"/>
              <a:ext cx="3302001" cy="2174876"/>
            </a:xfrm>
            <a:prstGeom prst="rect">
              <a:avLst/>
            </a:prstGeom>
            <a:effectLst/>
          </p:spPr>
        </p:pic>
      </p:grpSp>
      <p:grpSp>
        <p:nvGrpSpPr>
          <p:cNvPr id="148" name="Group 148"/>
          <p:cNvGrpSpPr/>
          <p:nvPr/>
        </p:nvGrpSpPr>
        <p:grpSpPr>
          <a:xfrm>
            <a:off x="8933647" y="2468079"/>
            <a:ext cx="3302001" cy="2174876"/>
            <a:chOff x="-63499" y="-50800"/>
            <a:chExt cx="3302000" cy="2174875"/>
          </a:xfrm>
        </p:grpSpPr>
        <p:pic>
          <p:nvPicPr>
            <p:cNvPr id="147" name="Producer | Writer | Mac | Creativ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75000" cy="19843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Picture 14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3500" y="-50800"/>
              <a:ext cx="3302001" cy="21748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432908" y="3225800"/>
            <a:ext cx="10138985" cy="330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  <a:br>
              <a:rPr lang="en-US" sz="96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14200" smtClean="0">
                <a:solidFill>
                  <a:srgbClr val="FFFFFF"/>
                </a:solidFill>
              </a:rPr>
              <a:t> </a:t>
            </a:r>
            <a:r>
              <a:rPr sz="14200">
                <a:solidFill>
                  <a:srgbClr val="FFFFFF"/>
                </a:solidFill>
              </a:rPr>
              <a:t>Business Plan</a:t>
            </a:r>
          </a:p>
        </p:txBody>
      </p:sp>
      <p:sp>
        <p:nvSpPr>
          <p:cNvPr id="151" name="Shape 151"/>
          <p:cNvSpPr/>
          <p:nvPr/>
        </p:nvSpPr>
        <p:spPr>
          <a:xfrm>
            <a:off x="0" y="-234191"/>
            <a:ext cx="2690665" cy="2690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97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510491" y="20839"/>
            <a:ext cx="925831" cy="201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0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1320483" y="6299200"/>
            <a:ext cx="718567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V</a:t>
            </a:r>
            <a:r>
              <a:rPr sz="60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</a:p>
        </p:txBody>
      </p:sp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549544" y="548435"/>
            <a:ext cx="11952625" cy="10875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9746"/>
                </a:solidFill>
              </a:rPr>
              <a:t>Phase I:</a:t>
            </a:r>
            <a:r>
              <a:rPr sz="7760">
                <a:solidFill>
                  <a:srgbClr val="FFFFFF"/>
                </a:solidFill>
              </a:rPr>
              <a:t> Cloud Based Content</a:t>
            </a:r>
          </a:p>
        </p:txBody>
      </p:sp>
      <p:pic>
        <p:nvPicPr>
          <p:cNvPr id="156" name="Icon | iPhone | Hand | Whit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5953" y="5800779"/>
            <a:ext cx="3808847" cy="38088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576161" y="6294316"/>
            <a:ext cx="9894701" cy="271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Any Internet enabled device can accept the </a:t>
            </a:r>
            <a:r>
              <a:rPr lang="en-US" sz="4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  <a:r>
              <a:rPr sz="4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digital streams and packet downloads, including: tablets, 3G &amp; 4G Smart Phones, desktop PCs, game platforms, IP STBs, etc. </a:t>
            </a:r>
          </a:p>
        </p:txBody>
      </p:sp>
      <p:sp>
        <p:nvSpPr>
          <p:cNvPr id="158" name="Shape 158"/>
          <p:cNvSpPr/>
          <p:nvPr/>
        </p:nvSpPr>
        <p:spPr>
          <a:xfrm>
            <a:off x="4127155" y="3297917"/>
            <a:ext cx="8317722" cy="1721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Users access services using any Smart TV, DTV receiver, or hybrid broadcast-broadband receivers that are equipped with a WiFi access point.</a:t>
            </a:r>
          </a:p>
        </p:txBody>
      </p:sp>
      <p:pic>
        <p:nvPicPr>
          <p:cNvPr id="159" name="Icon | Set-top Box - Satellite Recei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0577" y="3860024"/>
            <a:ext cx="1983711" cy="1983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con | TV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916" y="2099746"/>
            <a:ext cx="3701033" cy="3701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836909" y="3251200"/>
            <a:ext cx="2913682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endParaRPr sz="80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070346" y="4234532"/>
            <a:ext cx="8890001" cy="1270001"/>
          </a:xfrm>
          <a:prstGeom prst="roundRect">
            <a:avLst>
              <a:gd name="adj" fmla="val 15000"/>
            </a:avLst>
          </a:prstGeom>
          <a:ln w="63500">
            <a:solidFill>
              <a:srgbClr val="FF974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9746"/>
                </a:solidFill>
              </a:rPr>
              <a:t>Phase II: </a:t>
            </a: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’IPCast’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smtClean="0">
                <a:solidFill>
                  <a:srgbClr val="FF9746"/>
                </a:solidFill>
              </a:rPr>
              <a:t> </a:t>
            </a:r>
            <a:r>
              <a:rPr sz="7760">
                <a:solidFill>
                  <a:srgbClr val="FFFFFF"/>
                </a:solidFill>
              </a:rPr>
              <a:t>+ Existing Providers</a:t>
            </a:r>
          </a:p>
        </p:txBody>
      </p:sp>
      <p:sp>
        <p:nvSpPr>
          <p:cNvPr id="165" name="Shape 165"/>
          <p:cNvSpPr/>
          <p:nvPr/>
        </p:nvSpPr>
        <p:spPr>
          <a:xfrm>
            <a:off x="6765849" y="2264171"/>
            <a:ext cx="2851613" cy="80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Ku &amp; Ka-Band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DTH Satellites</a:t>
            </a:r>
          </a:p>
        </p:txBody>
      </p:sp>
      <p:sp>
        <p:nvSpPr>
          <p:cNvPr id="166" name="Shape 166"/>
          <p:cNvSpPr/>
          <p:nvPr/>
        </p:nvSpPr>
        <p:spPr>
          <a:xfrm>
            <a:off x="6502646" y="2646331"/>
            <a:ext cx="1" cy="1562524"/>
          </a:xfrm>
          <a:prstGeom prst="line">
            <a:avLst/>
          </a:pr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pic>
        <p:nvPicPr>
          <p:cNvPr id="167" name="Icon | Building | Ma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2085" y="6934877"/>
            <a:ext cx="15875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con | Home Satellite Antenn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8566" y="4400550"/>
            <a:ext cx="952501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2723245" y="4467704"/>
            <a:ext cx="2023243" cy="80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Fixed Satellite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Antennas</a:t>
            </a:r>
          </a:p>
        </p:txBody>
      </p:sp>
      <p:sp>
        <p:nvSpPr>
          <p:cNvPr id="170" name="Shape 170"/>
          <p:cNvSpPr/>
          <p:nvPr/>
        </p:nvSpPr>
        <p:spPr>
          <a:xfrm>
            <a:off x="7951965" y="4474972"/>
            <a:ext cx="2023244" cy="80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V</a:t>
            </a: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Caching 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Proxy Server</a:t>
            </a:r>
          </a:p>
        </p:txBody>
      </p:sp>
      <p:pic>
        <p:nvPicPr>
          <p:cNvPr id="171" name="Icon | Building | Governm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7546" y="6939666"/>
            <a:ext cx="1270001" cy="1270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2" name="Table 172"/>
          <p:cNvGraphicFramePr/>
          <p:nvPr/>
        </p:nvGraphicFramePr>
        <p:xfrm>
          <a:off x="133596" y="8337831"/>
          <a:ext cx="12763500" cy="12720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27250"/>
                <a:gridCol w="2127250"/>
                <a:gridCol w="2127250"/>
                <a:gridCol w="2127250"/>
                <a:gridCol w="2127250"/>
                <a:gridCol w="2127250"/>
              </a:tblGrid>
              <a:tr h="9525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Office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Buildings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Private
Homes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Government
Offices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Schools &amp;
Universities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Shopping
Malls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Sports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Stadiums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73" name="Icon | Building | Office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198" y="6634732"/>
            <a:ext cx="15875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con | Building | Sports Stadium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0356" y="6934877"/>
            <a:ext cx="15875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con | Building | House | Lar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45719" y="7401324"/>
            <a:ext cx="1905001" cy="784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con | Building | Schoolhous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2615" y="7136516"/>
            <a:ext cx="1079501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5867400" y="4361532"/>
            <a:ext cx="1270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80000"/>
              </a:lnSpc>
              <a:defRPr sz="8000" b="1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9746"/>
                </a:solidFill>
              </a:rPr>
              <a:t>+</a:t>
            </a:r>
          </a:p>
        </p:txBody>
      </p:sp>
      <p:pic>
        <p:nvPicPr>
          <p:cNvPr id="178" name="Satellite Icon - Whit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13720" y="2030999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468173" y="5536282"/>
            <a:ext cx="1681247" cy="1423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296" y="12399"/>
                  <a:pt x="12496" y="5199"/>
                  <a:pt x="2160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429087" y="5536282"/>
            <a:ext cx="1149430" cy="1847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609" y="12102"/>
                  <a:pt x="11809" y="4902"/>
                  <a:pt x="2160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5498935" y="5536282"/>
            <a:ext cx="496952" cy="1552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067" y="13688"/>
                  <a:pt x="9267" y="6488"/>
                  <a:pt x="2160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7101961" y="5536282"/>
            <a:ext cx="408344" cy="1627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0" h="21600" extrusionOk="0">
                <a:moveTo>
                  <a:pt x="20844" y="21600"/>
                </a:moveTo>
                <a:cubicBezTo>
                  <a:pt x="21600" y="13311"/>
                  <a:pt x="14652" y="6111"/>
                  <a:pt x="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8084531" y="5536282"/>
            <a:ext cx="1440256" cy="1880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73" y="13055"/>
                  <a:pt x="13073" y="5855"/>
                  <a:pt x="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9987442" y="5536282"/>
            <a:ext cx="1813806" cy="1680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047" y="12302"/>
                  <a:pt x="7847" y="5102"/>
                  <a:pt x="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185" name="Icon | Server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02626" y="4400550"/>
            <a:ext cx="952501" cy="95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057400" y="4241800"/>
            <a:ext cx="8890000" cy="1270000"/>
          </a:xfrm>
          <a:prstGeom prst="roundRect">
            <a:avLst>
              <a:gd name="adj" fmla="val 15000"/>
            </a:avLst>
          </a:prstGeom>
          <a:ln w="63500">
            <a:solidFill>
              <a:srgbClr val="FF974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706285" y="2264171"/>
            <a:ext cx="2851613" cy="80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Ka-Band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Broadband Satellite</a:t>
            </a:r>
          </a:p>
        </p:txBody>
      </p:sp>
      <p:sp>
        <p:nvSpPr>
          <p:cNvPr id="195" name="Shape 195"/>
          <p:cNvSpPr/>
          <p:nvPr/>
        </p:nvSpPr>
        <p:spPr>
          <a:xfrm>
            <a:off x="6502646" y="2646331"/>
            <a:ext cx="1" cy="1562524"/>
          </a:xfrm>
          <a:prstGeom prst="line">
            <a:avLst/>
          </a:pr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872345" y="4467704"/>
            <a:ext cx="3307534" cy="80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Low-Cost Personal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Satellite IP Receivers</a:t>
            </a:r>
          </a:p>
        </p:txBody>
      </p:sp>
      <p:pic>
        <p:nvPicPr>
          <p:cNvPr id="197" name="Icon | Ser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2626" y="4400550"/>
            <a:ext cx="952501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7990065" y="4474972"/>
            <a:ext cx="2851614" cy="157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IPSatCast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Edge-Caching </a:t>
            </a:r>
          </a:p>
          <a:p>
            <a:pPr lvl="0" defTabSz="9144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Personal Media Server</a:t>
            </a:r>
          </a:p>
        </p:txBody>
      </p:sp>
      <p:graphicFrame>
        <p:nvGraphicFramePr>
          <p:cNvPr id="199" name="Table 199"/>
          <p:cNvGraphicFramePr/>
          <p:nvPr/>
        </p:nvGraphicFramePr>
        <p:xfrm>
          <a:off x="119496" y="8337831"/>
          <a:ext cx="12765804" cy="12720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27634"/>
                <a:gridCol w="2127634"/>
                <a:gridCol w="2127634"/>
                <a:gridCol w="2127634"/>
                <a:gridCol w="2127634"/>
                <a:gridCol w="2127634"/>
              </a:tblGrid>
              <a:tr h="9525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Commercial
Airplanes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Commuter
Rail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City
Buses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Taxis &amp;
Ride-Share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Personal
Cars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Individuals &amp;</a:t>
                      </a:r>
                    </a:p>
                    <a:p>
                      <a:pPr lvl="0" defTabSz="914400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Myriad Pro Condensed"/>
                          <a:ea typeface="Myriad Pro Condensed"/>
                          <a:cs typeface="Myriad Pro Condensed"/>
                          <a:sym typeface="Myriad Pro Condensed"/>
                        </a:rPr>
                        <a:t>Families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0" name="Shape 200"/>
          <p:cNvSpPr/>
          <p:nvPr/>
        </p:nvSpPr>
        <p:spPr>
          <a:xfrm>
            <a:off x="5867400" y="4361532"/>
            <a:ext cx="1270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80000"/>
              </a:lnSpc>
              <a:defRPr sz="8000" b="1">
                <a:solidFill>
                  <a:srgbClr val="FF9746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9746"/>
                </a:solidFill>
              </a:rPr>
              <a:t>+</a:t>
            </a:r>
          </a:p>
        </p:txBody>
      </p:sp>
      <p:pic>
        <p:nvPicPr>
          <p:cNvPr id="201" name="Satellite Icon - Whit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3720" y="2030999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344348" y="5543549"/>
            <a:ext cx="1876746" cy="1884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561" y="12073"/>
                  <a:pt x="11761" y="4873"/>
                  <a:pt x="2160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368243" y="5543549"/>
            <a:ext cx="1076719" cy="168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971" y="12201"/>
                  <a:pt x="12171" y="5001"/>
                  <a:pt x="2160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5263238" y="5543549"/>
            <a:ext cx="731863" cy="1973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114" y="13733"/>
                  <a:pt x="10314" y="6533"/>
                  <a:pt x="2160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6912171" y="5543550"/>
            <a:ext cx="667566" cy="1781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126" y="16306"/>
                  <a:pt x="13926" y="9106"/>
                  <a:pt x="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8202792" y="5543547"/>
            <a:ext cx="1393193" cy="1796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8115" y="12507"/>
                  <a:pt x="10915" y="5307"/>
                  <a:pt x="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9807252" y="5543516"/>
            <a:ext cx="1946647" cy="1711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7401" y="12227"/>
                  <a:pt x="10201" y="5027"/>
                  <a:pt x="0" y="0"/>
                </a:cubicBezTo>
              </a:path>
            </a:pathLst>
          </a:custGeom>
          <a:ln w="63500" cap="rnd">
            <a:solidFill>
              <a:srgbClr val="FF9746"/>
            </a:solidFill>
            <a:custDash>
              <a:ds d="100000" sp="200000"/>
            </a:custDash>
            <a:round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208" name="Icon | Solar Panel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5088649" y="4439032"/>
            <a:ext cx="793235" cy="793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con | Plane | Commercial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862" y="6943886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con | Vehicle | Bu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68678" y="7519947"/>
            <a:ext cx="1905001" cy="50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con | Bullet Train | Whit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flipH="1">
            <a:off x="2670664" y="7303799"/>
            <a:ext cx="12700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con | Vehicle | Taxi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73212" y="7202243"/>
            <a:ext cx="1087530" cy="1087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con | Vehicle | VW Bu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974893" y="7349390"/>
            <a:ext cx="1166521" cy="793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con | People | Group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80966" y="7338338"/>
            <a:ext cx="1270001" cy="81534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9746"/>
                </a:solidFill>
              </a:rPr>
              <a:t>Phase III:</a:t>
            </a:r>
            <a:r>
              <a:rPr sz="6000">
                <a:solidFill>
                  <a:srgbClr val="FFFFFF"/>
                </a:solidFill>
              </a:rPr>
              <a:t> The </a:t>
            </a: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’IP 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smtClean="0">
                <a:solidFill>
                  <a:srgbClr val="FF9746"/>
                </a:solidFill>
              </a:rPr>
              <a:t> </a:t>
            </a:r>
            <a:r>
              <a:rPr sz="7760">
                <a:solidFill>
                  <a:srgbClr val="FFFFFF"/>
                </a:solidFill>
              </a:rPr>
              <a:t>Broadcast Revolution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 rot="21600000">
            <a:off x="2692400" y="2947531"/>
            <a:ext cx="7620000" cy="64262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Premium Monthly Subscriptions</a:t>
            </a:r>
          </a:p>
        </p:txBody>
      </p:sp>
      <p:sp>
        <p:nvSpPr>
          <p:cNvPr id="224" name="Shape 224"/>
          <p:cNvSpPr/>
          <p:nvPr/>
        </p:nvSpPr>
        <p:spPr>
          <a:xfrm>
            <a:off x="2692400" y="4901717"/>
            <a:ext cx="7620000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VOD, A La Carte &amp; Proxy Services</a:t>
            </a:r>
          </a:p>
        </p:txBody>
      </p:sp>
      <p:sp>
        <p:nvSpPr>
          <p:cNvPr id="225" name="Shape 225"/>
          <p:cNvSpPr/>
          <p:nvPr/>
        </p:nvSpPr>
        <p:spPr>
          <a:xfrm>
            <a:off x="2692400" y="7017343"/>
            <a:ext cx="7620000" cy="118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Personal Edge DVR (in the “Fog”)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+ Remote storage (in the Cloud)</a:t>
            </a:r>
          </a:p>
        </p:txBody>
      </p:sp>
      <p:pic>
        <p:nvPicPr>
          <p:cNvPr id="226" name="Icon | Cloud | Vide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9359" y="6565508"/>
            <a:ext cx="2085787" cy="2085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con | Click | Select | VO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9794" y="4210717"/>
            <a:ext cx="2572272" cy="2572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con | Credit Car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89359" y="1985375"/>
            <a:ext cx="2085787" cy="208578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9746"/>
                </a:solidFill>
              </a:rPr>
              <a:t>Phase IV: </a:t>
            </a: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’IPCast’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smtClean="0">
                <a:solidFill>
                  <a:srgbClr val="FF9746"/>
                </a:solidFill>
              </a:rPr>
              <a:t> </a:t>
            </a:r>
            <a:r>
              <a:rPr sz="7760">
                <a:solidFill>
                  <a:srgbClr val="FFFFFF"/>
                </a:solidFill>
              </a:rPr>
              <a:t>Retail Services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 rot="21600000">
            <a:off x="2788766" y="3235873"/>
            <a:ext cx="7620001" cy="118211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Proprietary &amp; 3rd Party Content Distribution to MSOs(Multiple-System Operators)</a:t>
            </a:r>
          </a:p>
        </p:txBody>
      </p:sp>
      <p:sp>
        <p:nvSpPr>
          <p:cNvPr id="232" name="Shape 232"/>
          <p:cNvSpPr/>
          <p:nvPr/>
        </p:nvSpPr>
        <p:spPr>
          <a:xfrm>
            <a:off x="2788766" y="5391595"/>
            <a:ext cx="7620001" cy="118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Proprietary &amp; 3rd Party Content Distribution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to Cellular Carriers</a:t>
            </a:r>
          </a:p>
        </p:txBody>
      </p:sp>
      <p:sp>
        <p:nvSpPr>
          <p:cNvPr id="233" name="Shape 233"/>
          <p:cNvSpPr/>
          <p:nvPr/>
        </p:nvSpPr>
        <p:spPr>
          <a:xfrm>
            <a:off x="2788766" y="7547318"/>
            <a:ext cx="7620001" cy="118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Proprietary &amp; 3rd Party Content Distribution to ISPs and Internet content creators</a:t>
            </a:r>
          </a:p>
        </p:txBody>
      </p:sp>
      <p:pic>
        <p:nvPicPr>
          <p:cNvPr id="234" name="Icon | Cell Tow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934" y="4227258"/>
            <a:ext cx="2797683" cy="2797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con | Network | Connect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2374" y="3282489"/>
            <a:ext cx="1952562" cy="1952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con | Ethernet Cabl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0010078" y="7763770"/>
            <a:ext cx="2259487" cy="100321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9746"/>
                </a:solidFill>
              </a:rPr>
              <a:t>Phase IV: </a:t>
            </a:r>
            <a: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’IPCast’ &amp; ‘IPSatCast’</a:t>
            </a:r>
            <a:br>
              <a:rPr lang="en-US" sz="72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7760" smtClean="0">
                <a:solidFill>
                  <a:srgbClr val="FF9746"/>
                </a:solidFill>
              </a:rPr>
              <a:t> </a:t>
            </a:r>
            <a:r>
              <a:rPr sz="7760">
                <a:solidFill>
                  <a:srgbClr val="FFFFFF"/>
                </a:solidFill>
              </a:rPr>
              <a:t>Wholesale Services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lobal Connection With Sunri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593" y="-191625"/>
            <a:ext cx="13210086" cy="1321008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 rot="21600000">
            <a:off x="216976" y="-210347"/>
            <a:ext cx="12151184" cy="598317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 Cast’ &amp; ‘IPSatCast’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lang="en-US" sz="5400" b="1" dirty="0" smtClean="0">
              <a:solidFill>
                <a:srgbClr val="FF9746"/>
              </a:solidFill>
              <a:latin typeface="Myriad Pro"/>
              <a:ea typeface="Myriad Pro Condensed"/>
              <a:cs typeface="Myriad Pro Condensed"/>
              <a:sym typeface="Myriad Pro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chemeClr val="tx1"/>
                </a:solidFill>
                <a:latin typeface="Myriad Pro"/>
                <a:ea typeface="Myriad Pro Condensed"/>
                <a:cs typeface="Myriad Pro Condensed"/>
                <a:sym typeface="Myriad Pro"/>
              </a:rPr>
              <a:t>“</a:t>
            </a:r>
            <a:r>
              <a:rPr lang="en-US" sz="5400" b="1" dirty="0" err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Gl</a:t>
            </a:r>
            <a:r>
              <a:rPr sz="5400" b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obal </a:t>
            </a:r>
            <a:r>
              <a:rPr lang="en-US" sz="54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ontent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D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elivery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Convergence N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etwork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 &amp; Ecosystems”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lang="en-US" sz="5400" dirty="0" smtClean="0"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P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owered </a:t>
            </a: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by the world’s most advanced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'S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atellite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’(‘HTS’: ‘Ku’ &amp; ‘Ka’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&amp; ‘Terrestrial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‘WSS’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Systems’</a:t>
            </a:r>
            <a:endParaRPr sz="54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With ‘A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dvanced </a:t>
            </a: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IP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aching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System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endParaRPr sz="54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 rot="21600000">
            <a:off x="3327400" y="5148816"/>
            <a:ext cx="6350000" cy="118211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Contextual, User-Specific,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Analytics-Driven, High ARPU</a:t>
            </a:r>
          </a:p>
        </p:txBody>
      </p:sp>
      <p:sp>
        <p:nvSpPr>
          <p:cNvPr id="240" name="Shape 240"/>
          <p:cNvSpPr/>
          <p:nvPr/>
        </p:nvSpPr>
        <p:spPr>
          <a:xfrm>
            <a:off x="3327400" y="3067811"/>
            <a:ext cx="6350000" cy="1182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Free to Air Ad-Supported Wireless IP Broadcast Services</a:t>
            </a:r>
          </a:p>
        </p:txBody>
      </p:sp>
      <p:sp>
        <p:nvSpPr>
          <p:cNvPr id="241" name="Shape 241"/>
          <p:cNvSpPr/>
          <p:nvPr/>
        </p:nvSpPr>
        <p:spPr>
          <a:xfrm>
            <a:off x="3327400" y="7664526"/>
            <a:ext cx="6350000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Local, Regional, National &amp; Global</a:t>
            </a:r>
          </a:p>
        </p:txBody>
      </p:sp>
      <p:pic>
        <p:nvPicPr>
          <p:cNvPr id="242" name="Icon | Antenna | Broadcas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3410" y="2230119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con | Travel | Globe 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29660" y="6872364"/>
            <a:ext cx="1905001" cy="190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con | Data | Analytics | Magnifying Gla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026400" y="4687227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9746"/>
                </a:solidFill>
              </a:rPr>
              <a:t>Phase IV:</a:t>
            </a:r>
            <a:r>
              <a:rPr sz="7760">
                <a:solidFill>
                  <a:srgbClr val="FFFFFF"/>
                </a:solidFill>
              </a:rPr>
              <a:t> Ad</a:t>
            </a:r>
            <a:r>
              <a:rPr sz="7760" b="1">
                <a:solidFill>
                  <a:srgbClr val="FF9746"/>
                </a:solidFill>
              </a:rPr>
              <a:t>v</a:t>
            </a:r>
            <a:r>
              <a:rPr sz="7760">
                <a:solidFill>
                  <a:srgbClr val="FFFFFF"/>
                </a:solidFill>
              </a:rPr>
              <a:t>ertising Revenue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The Missing Puzzle Piec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8203" y="-190500"/>
            <a:ext cx="15207288" cy="101344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 rot="21600000">
            <a:off x="125315" y="7971964"/>
            <a:ext cx="12754170" cy="642621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Where amazing new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technology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meets amazing new </a:t>
            </a:r>
            <a:r>
              <a:rPr sz="42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content</a:t>
            </a: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.</a:t>
            </a:r>
          </a:p>
        </p:txBody>
      </p:sp>
      <p:sp>
        <p:nvSpPr>
          <p:cNvPr id="258" name="Shape 258"/>
          <p:cNvSpPr/>
          <p:nvPr/>
        </p:nvSpPr>
        <p:spPr>
          <a:xfrm>
            <a:off x="1301857" y="948516"/>
            <a:ext cx="12724109" cy="2954655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0" b="1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9600" b="1" dirty="0" smtClean="0">
                <a:solidFill>
                  <a:srgbClr val="FF9746"/>
                </a:solidFill>
                <a:latin typeface="Arial Black" pitchFamily="34" charset="0"/>
              </a:rPr>
              <a:t>‘IP Cast’  ‘IPSatCast’</a:t>
            </a:r>
            <a:endParaRPr sz="9600" b="1">
              <a:solidFill>
                <a:srgbClr val="FF974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lobal Connection Background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 rot="1140000">
            <a:off x="-8306820" y="-3642115"/>
            <a:ext cx="22093193" cy="1906973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 rot="21600000">
            <a:off x="1071914" y="1415073"/>
            <a:ext cx="10090951" cy="398878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IP Cast &amp; IPSatCast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lang="en-US" sz="5400" b="1" dirty="0" smtClean="0">
              <a:solidFill>
                <a:srgbClr val="FF9746"/>
              </a:solidFill>
              <a:latin typeface="Myriad Pro"/>
              <a:ea typeface="Myriad Pro"/>
              <a:cs typeface="Myriad Pro"/>
              <a:sym typeface="Myriad Pro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is significantly reducing content delivery costs through the efficiencies of </a:t>
            </a:r>
            <a:r>
              <a:rPr lang="en-US" sz="5400" dirty="0" smtClean="0">
                <a:solidFill>
                  <a:srgbClr val="C0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b="1" smtClean="0">
                <a:solidFill>
                  <a:srgbClr val="C0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multicasting</a:t>
            </a:r>
            <a:r>
              <a:rPr lang="en-US" sz="5400" b="1" dirty="0" smtClean="0">
                <a:solidFill>
                  <a:srgbClr val="C0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endParaRPr sz="5400">
              <a:solidFill>
                <a:srgbClr val="C00000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and </a:t>
            </a:r>
            <a:r>
              <a:rPr sz="54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true </a:t>
            </a:r>
            <a:r>
              <a:rPr lang="en-US" sz="5400" b="1" dirty="0" smtClean="0">
                <a:solidFill>
                  <a:srgbClr val="C0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b="1" smtClean="0">
                <a:solidFill>
                  <a:srgbClr val="C0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edge-caching</a:t>
            </a:r>
            <a:r>
              <a:rPr lang="en-US" sz="5400" b="1" dirty="0" smtClean="0">
                <a:solidFill>
                  <a:srgbClr val="C00000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endParaRPr sz="5400">
              <a:solidFill>
                <a:srgbClr val="C00000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lobal Connection Background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 rot="1140000">
            <a:off x="-4191537" y="-6057474"/>
            <a:ext cx="19251212" cy="1827152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 rot="21600000">
            <a:off x="-2505476" y="52612"/>
            <a:ext cx="10090951" cy="66479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u="sng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Contact us :</a:t>
            </a:r>
            <a:endParaRPr sz="5400" u="sng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2526"/>
            <a:ext cx="12111790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‘STING’, ‘IP Cast’ &amp; ‘IP </a:t>
            </a:r>
            <a:r>
              <a:rPr lang="en-US" sz="3200" b="1" dirty="0" err="1" smtClean="0">
                <a:solidFill>
                  <a:schemeClr val="tx1"/>
                </a:solidFill>
              </a:rPr>
              <a:t>SatCast</a:t>
            </a:r>
            <a:r>
              <a:rPr lang="en-US" sz="3200" b="1" dirty="0" smtClean="0">
                <a:solidFill>
                  <a:schemeClr val="tx1"/>
                </a:solidFill>
              </a:rPr>
              <a:t> Consortia’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8A, </a:t>
            </a:r>
            <a:r>
              <a:rPr lang="en-US" sz="3200" dirty="0" err="1" smtClean="0">
                <a:solidFill>
                  <a:schemeClr val="tx1"/>
                </a:solidFill>
              </a:rPr>
              <a:t>Panchsheel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Marg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Chanakyapuri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New Delhi - 110021. India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rgbClr val="92D050"/>
                </a:solidFill>
                <a:latin typeface="Arial Black" pitchFamily="34" charset="0"/>
              </a:rPr>
              <a:t>Tel:   +91-11-2611.7547, 2611.5818</a:t>
            </a:r>
          </a:p>
          <a:p>
            <a:r>
              <a:rPr lang="en-US" sz="3200" b="1" dirty="0" smtClean="0">
                <a:solidFill>
                  <a:srgbClr val="92D050"/>
                </a:solidFill>
                <a:latin typeface="Arial Black" pitchFamily="34" charset="0"/>
              </a:rPr>
              <a:t>Fax:  +91-11-2687-6480</a:t>
            </a:r>
          </a:p>
          <a:p>
            <a:r>
              <a:rPr lang="en-US" sz="3200" b="1" dirty="0" smtClean="0">
                <a:solidFill>
                  <a:srgbClr val="92D050"/>
                </a:solidFill>
                <a:latin typeface="Arial Black" pitchFamily="34" charset="0"/>
              </a:rPr>
              <a:t>Mob: 98-110-41144 </a:t>
            </a:r>
          </a:p>
          <a:p>
            <a:endParaRPr lang="en-US" sz="3200" b="1" dirty="0" smtClean="0">
              <a:solidFill>
                <a:srgbClr val="92D050"/>
              </a:solidFill>
              <a:latin typeface="Arial Black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Email:  </a:t>
            </a:r>
            <a:r>
              <a:rPr lang="en-US" sz="3200" b="1" u="sng" dirty="0" smtClean="0">
                <a:solidFill>
                  <a:schemeClr val="tx1"/>
                </a:solidFill>
                <a:hlinkClick r:id="rId3"/>
              </a:rPr>
              <a:t>stingbroadband@yahoo.com</a:t>
            </a:r>
            <a:r>
              <a:rPr lang="en-US" sz="3200" b="1" u="sng" dirty="0" smtClean="0">
                <a:solidFill>
                  <a:schemeClr val="tx1"/>
                </a:solidFill>
              </a:rPr>
              <a:t>; </a:t>
            </a:r>
            <a:r>
              <a:rPr lang="en-US" sz="3200" b="1" u="sng" dirty="0" smtClean="0">
                <a:solidFill>
                  <a:schemeClr val="tx1"/>
                </a:solidFill>
                <a:hlinkClick r:id="rId4"/>
              </a:rPr>
              <a:t>stingbroadband@gmail.com</a:t>
            </a:r>
            <a:r>
              <a:rPr lang="en-US" sz="3200" b="1" u="sng" dirty="0" smtClean="0">
                <a:solidFill>
                  <a:schemeClr val="tx1"/>
                </a:solidFill>
              </a:rPr>
              <a:t>;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hlinkClick r:id="rId5"/>
              </a:rPr>
              <a:t>r.grewal@ipcast.in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  <a:hlinkClick r:id="rId6"/>
              </a:rPr>
              <a:t>Web : </a:t>
            </a:r>
            <a:r>
              <a:rPr lang="en-US" sz="3200" b="1" u="sng" dirty="0" smtClean="0">
                <a:solidFill>
                  <a:schemeClr val="tx1"/>
                </a:solidFill>
                <a:hlinkClick r:id="rId7"/>
              </a:rPr>
              <a:t>www.ipcast.in</a:t>
            </a:r>
            <a:endParaRPr lang="en-US" sz="3200" b="1" u="sng" dirty="0" smtClean="0">
              <a:solidFill>
                <a:schemeClr val="tx1"/>
              </a:solidFill>
            </a:endParaRPr>
          </a:p>
          <a:p>
            <a:endParaRPr lang="en-US" sz="3200" b="1" u="sng" dirty="0" smtClean="0">
              <a:solidFill>
                <a:srgbClr val="00B0F0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lobal Connection Background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 rot="1140000">
            <a:off x="-8306820" y="-3642115"/>
            <a:ext cx="22093193" cy="1906973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 rot="21600000">
            <a:off x="1456924" y="309628"/>
            <a:ext cx="10090951" cy="332398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 Cast’ &amp; ‘IPSatCast’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is </a:t>
            </a: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significantly 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reducing</a:t>
            </a:r>
            <a:endParaRPr lang="en-US" sz="5400" dirty="0" smtClean="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‘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content delivery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costs through the efficiencies of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b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multicasting</a:t>
            </a:r>
            <a:r>
              <a:rPr lang="en-US" sz="54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endParaRPr sz="54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and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b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true</a:t>
            </a:r>
            <a:r>
              <a:rPr lang="en-US" sz="54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b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b="1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edge-caching</a:t>
            </a:r>
            <a:r>
              <a:rPr lang="en-US" sz="5400" b="1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.</a:t>
            </a:r>
            <a:endParaRPr sz="54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24-7 News &amp; Entertainm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946358" y="926875"/>
            <a:ext cx="5892236" cy="26289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‘IPCast’ &amp; ‘IPSatCast’</a:t>
            </a:r>
            <a:br>
              <a:rPr lang="en-US" sz="5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</a:br>
            <a:r>
              <a:rPr sz="5400" smtClean="0">
                <a:solidFill>
                  <a:srgbClr val="FFFFFF"/>
                </a:solidFill>
              </a:rPr>
              <a:t> </a:t>
            </a:r>
            <a:r>
              <a:rPr lang="en-US" sz="5400" dirty="0" smtClean="0">
                <a:solidFill>
                  <a:srgbClr val="FFFFFF"/>
                </a:solidFill>
              </a:rPr>
              <a:t>'</a:t>
            </a:r>
            <a:r>
              <a:rPr sz="5400" smtClean="0">
                <a:solidFill>
                  <a:srgbClr val="FFFFFF"/>
                </a:solidFill>
              </a:rPr>
              <a:t>24</a:t>
            </a:r>
            <a:r>
              <a:rPr lang="en-US" sz="5400" dirty="0" smtClean="0">
                <a:solidFill>
                  <a:srgbClr val="FFFFFF"/>
                </a:solidFill>
              </a:rPr>
              <a:t> x </a:t>
            </a:r>
            <a:r>
              <a:rPr sz="5400" smtClean="0">
                <a:solidFill>
                  <a:srgbClr val="FFFFFF"/>
                </a:solidFill>
              </a:rPr>
              <a:t>7</a:t>
            </a:r>
            <a:r>
              <a:rPr lang="en-US" sz="5400" dirty="0" smtClean="0">
                <a:solidFill>
                  <a:srgbClr val="FFFFFF"/>
                </a:solidFill>
              </a:rPr>
              <a:t>‘ Availability</a:t>
            </a:r>
            <a:r>
              <a:rPr sz="5400">
                <a:solidFill>
                  <a:srgbClr val="FFFFFF"/>
                </a:solidFill>
              </a:rPr>
              <a:t/>
            </a:r>
            <a:br>
              <a:rPr sz="5400">
                <a:solidFill>
                  <a:srgbClr val="FFFFFF"/>
                </a:solidFill>
              </a:rPr>
            </a:br>
            <a:r>
              <a:rPr sz="5400">
                <a:solidFill>
                  <a:srgbClr val="FFFFFF"/>
                </a:solidFill>
              </a:rPr>
              <a:t>On </a:t>
            </a:r>
            <a:r>
              <a:rPr lang="en-US" sz="5400" dirty="0" smtClean="0">
                <a:solidFill>
                  <a:srgbClr val="FFFFFF"/>
                </a:solidFill>
              </a:rPr>
              <a:t>'</a:t>
            </a:r>
            <a:r>
              <a:rPr sz="5400" smtClean="0">
                <a:solidFill>
                  <a:srgbClr val="FFFFFF"/>
                </a:solidFill>
              </a:rPr>
              <a:t>Every Screen</a:t>
            </a:r>
            <a:r>
              <a:rPr lang="en-US" sz="5400" dirty="0" smtClean="0">
                <a:solidFill>
                  <a:srgbClr val="FFFFFF"/>
                </a:solidFill>
              </a:rPr>
              <a:t>' &amp; </a:t>
            </a:r>
            <a:endParaRPr sz="54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FFFFFF"/>
                </a:solidFill>
              </a:rPr>
              <a:t>'</a:t>
            </a:r>
            <a:r>
              <a:rPr sz="5400" smtClean="0">
                <a:solidFill>
                  <a:srgbClr val="FFFFFF"/>
                </a:solidFill>
              </a:rPr>
              <a:t>Everywhere</a:t>
            </a:r>
            <a:r>
              <a:rPr lang="en-US" sz="5400" dirty="0" smtClean="0">
                <a:solidFill>
                  <a:srgbClr val="FFFFFF"/>
                </a:solidFill>
              </a:rPr>
              <a:t>'</a:t>
            </a:r>
            <a:endParaRPr sz="5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V Channels | On Demand | Vide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916" y="3076126"/>
            <a:ext cx="7682968" cy="5913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 rot="21600000">
            <a:off x="1105910" y="209386"/>
            <a:ext cx="10792980" cy="332398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rgbClr val="FF9746"/>
                </a:solidFill>
                <a:latin typeface="Myriad Pro"/>
                <a:ea typeface="Myriad Pro"/>
                <a:cs typeface="Myriad Pro"/>
                <a:sym typeface="Myriad Pro"/>
              </a:rPr>
              <a:t>‘IP Cast’ &amp; ‘IPSatCast’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‘O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n demand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‘, ‘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Latency Free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.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Analytics Enhanced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.</a:t>
            </a:r>
            <a:endParaRPr sz="54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Subscription Based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&amp; / 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or 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r>
              <a:rPr sz="540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Advertiser Supported</a:t>
            </a:r>
            <a:r>
              <a:rPr lang="en-US" sz="5400" dirty="0" smtClean="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'</a:t>
            </a:r>
            <a:endParaRPr sz="5400">
              <a:solidFill>
                <a:srgbClr val="FFFFFF"/>
              </a:solidFill>
              <a:latin typeface="Myriad Pro Condensed"/>
              <a:ea typeface="Myriad Pro Condensed"/>
              <a:cs typeface="Myriad Pro Condensed"/>
              <a:sym typeface="Myriad Pro Condensed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1170" y="2632865"/>
            <a:ext cx="11862460" cy="4487870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200">
                <a:solidFill>
                  <a:srgbClr val="FFFFFF"/>
                </a:solidFill>
              </a:rPr>
              <a:t>Problems &amp; Opportunities</a:t>
            </a:r>
          </a:p>
        </p:txBody>
      </p:sp>
      <p:sp>
        <p:nvSpPr>
          <p:cNvPr id="45" name="Shape 45"/>
          <p:cNvSpPr/>
          <p:nvPr/>
        </p:nvSpPr>
        <p:spPr>
          <a:xfrm>
            <a:off x="90989" y="215260"/>
            <a:ext cx="2690665" cy="2690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97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10491" y="20839"/>
            <a:ext cx="925831" cy="201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0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lack Matter - Moderato, Pap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9067" y="-1"/>
            <a:ext cx="15002934" cy="1125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Global Connection Background | Small.jpeg"/>
          <p:cNvPicPr/>
          <p:nvPr/>
        </p:nvPicPr>
        <p:blipFill>
          <a:blip r:embed="rId3">
            <a:extLst/>
          </a:blip>
          <a:srcRect t="6533" r="28" b="136"/>
          <a:stretch>
            <a:fillRect/>
          </a:stretch>
        </p:blipFill>
        <p:spPr>
          <a:xfrm>
            <a:off x="7612520" y="2763167"/>
            <a:ext cx="3067748" cy="167064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-728421" y="548435"/>
            <a:ext cx="14273939" cy="10875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The Times </a:t>
            </a:r>
            <a:r>
              <a:rPr lang="en-US" sz="7760" dirty="0" smtClean="0">
                <a:solidFill>
                  <a:srgbClr val="FFFFFF"/>
                </a:solidFill>
              </a:rPr>
              <a:t>: </a:t>
            </a:r>
            <a:r>
              <a:rPr sz="7760" smtClean="0">
                <a:solidFill>
                  <a:srgbClr val="FFFFFF"/>
                </a:solidFill>
              </a:rPr>
              <a:t>They </a:t>
            </a:r>
            <a:r>
              <a:rPr sz="7760">
                <a:solidFill>
                  <a:srgbClr val="FFFFFF"/>
                </a:solidFill>
              </a:rPr>
              <a:t>Are a-Changin’</a:t>
            </a:r>
          </a:p>
        </p:txBody>
      </p:sp>
      <p:sp>
        <p:nvSpPr>
          <p:cNvPr id="51" name="Shape 51"/>
          <p:cNvSpPr/>
          <p:nvPr/>
        </p:nvSpPr>
        <p:spPr>
          <a:xfrm>
            <a:off x="762140" y="6641846"/>
            <a:ext cx="11480519" cy="2261108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The video entertainment industry is being disrupted by new business models, technologies, and user behaviors. Legacy content and traditional thinking are failing to meet the tastes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rPr>
              <a:t>and habits of the modern mobile consumer. </a:t>
            </a:r>
          </a:p>
        </p:txBody>
      </p:sp>
      <p:pic>
        <p:nvPicPr>
          <p:cNvPr id="52" name="Old Televesion Se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2319" y="2988507"/>
            <a:ext cx="3244711" cy="2332039"/>
          </a:xfrm>
          <a:prstGeom prst="rect">
            <a:avLst/>
          </a:prstGeom>
          <a:ln w="12700">
            <a:miter lim="400000"/>
          </a:ln>
          <a:effectLst>
            <a:outerShdw blurRad="177800" dist="50800" dir="5400000" rotWithShape="0">
              <a:srgbClr val="000000"/>
            </a:outerShdw>
          </a:effectLst>
        </p:spPr>
      </p:pic>
      <p:pic>
        <p:nvPicPr>
          <p:cNvPr id="53" name="Global Connection Background | Small.jpeg"/>
          <p:cNvPicPr/>
          <p:nvPr/>
        </p:nvPicPr>
        <p:blipFill>
          <a:blip r:embed="rId3">
            <a:extLst/>
          </a:blip>
          <a:srcRect r="28" b="136"/>
          <a:stretch>
            <a:fillRect/>
          </a:stretch>
        </p:blipFill>
        <p:spPr>
          <a:xfrm>
            <a:off x="6393320" y="3748509"/>
            <a:ext cx="2303806" cy="1342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Global Connection Background | Small.jpeg"/>
          <p:cNvPicPr/>
          <p:nvPr/>
        </p:nvPicPr>
        <p:blipFill>
          <a:blip r:embed="rId3">
            <a:extLst/>
          </a:blip>
          <a:srcRect l="32181" t="6533" r="24569" b="136"/>
          <a:stretch>
            <a:fillRect/>
          </a:stretch>
        </p:blipFill>
        <p:spPr>
          <a:xfrm>
            <a:off x="10219146" y="3899817"/>
            <a:ext cx="1107666" cy="139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Global Connection Background | Small.jpeg"/>
          <p:cNvPicPr/>
          <p:nvPr/>
        </p:nvPicPr>
        <p:blipFill>
          <a:blip r:embed="rId3">
            <a:extLst/>
          </a:blip>
          <a:srcRect l="31342" t="6533" r="33438" b="136"/>
          <a:stretch>
            <a:fillRect/>
          </a:stretch>
        </p:blipFill>
        <p:spPr>
          <a:xfrm>
            <a:off x="9930370" y="4788817"/>
            <a:ext cx="513496" cy="793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All Devices | Generic | Blank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1377" y="2591235"/>
            <a:ext cx="5346386" cy="3126583"/>
          </a:xfrm>
          <a:prstGeom prst="rect">
            <a:avLst/>
          </a:prstGeom>
          <a:ln w="12700">
            <a:miter lim="400000"/>
          </a:ln>
          <a:effectLst>
            <a:outerShdw blurRad="177800" dist="50800" dir="5400000" rotWithShape="0">
              <a:srgbClr val="000000"/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lack Matter - Moderato, Pap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9067" y="-1"/>
            <a:ext cx="15002934" cy="1125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Cable | Coaxial | Scissors | Chord Cutt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9296" y="5062401"/>
            <a:ext cx="8091489" cy="523346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678821" y="2313879"/>
            <a:ext cx="11647158" cy="3102388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80000"/>
              </a:lnSpc>
              <a:defRPr sz="4200"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More and more consumers are opting for contract-free </a:t>
            </a:r>
            <a:r>
              <a:rPr lang="en-US" sz="4200" dirty="0" smtClean="0">
                <a:solidFill>
                  <a:srgbClr val="FFC000"/>
                </a:solidFill>
              </a:rPr>
              <a:t>'</a:t>
            </a:r>
            <a:r>
              <a:rPr sz="4200" smtClean="0">
                <a:solidFill>
                  <a:srgbClr val="FFC000"/>
                </a:solidFill>
              </a:rPr>
              <a:t>Over-the-Top</a:t>
            </a:r>
            <a:r>
              <a:rPr lang="en-US" sz="4200" dirty="0" smtClean="0">
                <a:solidFill>
                  <a:srgbClr val="FFC000"/>
                </a:solidFill>
              </a:rPr>
              <a:t>‘ ( ‘OTT’)</a:t>
            </a:r>
            <a:r>
              <a:rPr sz="4200" smtClean="0">
                <a:solidFill>
                  <a:srgbClr val="FFC000"/>
                </a:solidFill>
              </a:rPr>
              <a:t> </a:t>
            </a:r>
            <a:r>
              <a:rPr sz="4200">
                <a:solidFill>
                  <a:srgbClr val="FFC000"/>
                </a:solidFill>
              </a:rPr>
              <a:t>video </a:t>
            </a:r>
            <a:r>
              <a:rPr sz="4200">
                <a:solidFill>
                  <a:srgbClr val="FFFFFF"/>
                </a:solidFill>
              </a:rPr>
              <a:t>from </a:t>
            </a:r>
            <a:r>
              <a:rPr lang="en-US" sz="4200" dirty="0" smtClean="0">
                <a:solidFill>
                  <a:srgbClr val="FFFFFF"/>
                </a:solidFill>
              </a:rPr>
              <a:t>entities</a:t>
            </a:r>
            <a:r>
              <a:rPr lang="en-US" sz="4200" dirty="0" smtClean="0">
                <a:solidFill>
                  <a:srgbClr val="C00000"/>
                </a:solidFill>
              </a:rPr>
              <a:t>: </a:t>
            </a:r>
            <a:r>
              <a:rPr sz="4200" smtClean="0">
                <a:solidFill>
                  <a:srgbClr val="C00000"/>
                </a:solidFill>
              </a:rPr>
              <a:t>Netflix</a:t>
            </a:r>
            <a:r>
              <a:rPr sz="4200">
                <a:solidFill>
                  <a:srgbClr val="C00000"/>
                </a:solidFill>
              </a:rPr>
              <a:t>, Hulu, Amazon</a:t>
            </a:r>
            <a:r>
              <a:rPr sz="4200">
                <a:solidFill>
                  <a:srgbClr val="FFFFFF"/>
                </a:solidFill>
              </a:rPr>
              <a:t>, etc. instead of the expensive, device-bound, contract-bound, </a:t>
            </a:r>
            <a:endParaRPr lang="en-US" sz="42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smtClean="0">
                <a:solidFill>
                  <a:srgbClr val="FFFFFF"/>
                </a:solidFill>
              </a:rPr>
              <a:t>multi-channel </a:t>
            </a:r>
            <a:r>
              <a:rPr sz="4200">
                <a:solidFill>
                  <a:srgbClr val="FFFFFF"/>
                </a:solidFill>
              </a:rPr>
              <a:t>linear TV offerings </a:t>
            </a:r>
            <a:r>
              <a:rPr sz="4200" smtClean="0">
                <a:solidFill>
                  <a:srgbClr val="FFFFFF"/>
                </a:solidFill>
              </a:rPr>
              <a:t>from</a:t>
            </a:r>
            <a:endParaRPr lang="en-US" sz="42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smtClean="0">
                <a:solidFill>
                  <a:srgbClr val="FFFFFF"/>
                </a:solidFill>
              </a:rPr>
              <a:t> </a:t>
            </a:r>
            <a:r>
              <a:rPr sz="4200">
                <a:solidFill>
                  <a:srgbClr val="FFFFFF"/>
                </a:solidFill>
              </a:rPr>
              <a:t>Cable and Satellite service providers.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-790414" y="548435"/>
            <a:ext cx="14444421" cy="10875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C000"/>
                </a:solidFill>
              </a:rPr>
              <a:t>Consumers </a:t>
            </a:r>
            <a:r>
              <a:rPr lang="en-US" sz="7760" dirty="0" smtClean="0">
                <a:solidFill>
                  <a:srgbClr val="FFC000"/>
                </a:solidFill>
              </a:rPr>
              <a:t>a</a:t>
            </a:r>
            <a:r>
              <a:rPr sz="7760" smtClean="0">
                <a:solidFill>
                  <a:srgbClr val="FFC000"/>
                </a:solidFill>
              </a:rPr>
              <a:t>re </a:t>
            </a:r>
            <a:r>
              <a:rPr sz="7760">
                <a:solidFill>
                  <a:srgbClr val="FFC000"/>
                </a:solidFill>
              </a:rPr>
              <a:t>Cutting the Cord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1110</Words>
  <Application>Microsoft Macintosh PowerPoint</Application>
  <PresentationFormat>Custom</PresentationFormat>
  <Paragraphs>202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Black</vt:lpstr>
      <vt:lpstr>Capturing &amp; Captivating  ‘Eyes', 'Ears' &amp; 'Minds' of the 21st Century</vt:lpstr>
      <vt:lpstr>IPSatCast:  </vt:lpstr>
      <vt:lpstr>Slide 3</vt:lpstr>
      <vt:lpstr>Slide 4</vt:lpstr>
      <vt:lpstr>‘IPCast’ &amp; ‘IPSatCast’  '24 x 7‘ Availability On 'Every Screen' &amp;  'Everywhere'</vt:lpstr>
      <vt:lpstr>Slide 6</vt:lpstr>
      <vt:lpstr>Problems &amp; Opportunities</vt:lpstr>
      <vt:lpstr>The Times : They Are a-Changin’</vt:lpstr>
      <vt:lpstr>Consumers are Cutting the Cord</vt:lpstr>
      <vt:lpstr>On Every Imaginable Screen</vt:lpstr>
      <vt:lpstr>‘Binge'                      Watching !!</vt:lpstr>
      <vt:lpstr>Licensing Limitations</vt:lpstr>
      <vt:lpstr>The Looming Capacity Crunch</vt:lpstr>
      <vt:lpstr>Existing Networks Will Not Scale!</vt:lpstr>
      <vt:lpstr>‘Inefficient Delivery of Popular Content'</vt:lpstr>
      <vt:lpstr>IPSatCast Solutions</vt:lpstr>
      <vt:lpstr>The IPSatCast Solution</vt:lpstr>
      <vt:lpstr>The ’IP Cast’ &amp; ’IPSatCast’ Solution</vt:lpstr>
      <vt:lpstr>The ’IP Cast’ &amp; ‘IPSatCast’ Solution</vt:lpstr>
      <vt:lpstr>IPSatCast  Content</vt:lpstr>
      <vt:lpstr>‘IPCast’ &amp; ‘IPSatCast’  Content Strategy</vt:lpstr>
      <vt:lpstr>‘IPCast’ &amp; ‘IPSatCast’  Content Creation Philosophy</vt:lpstr>
      <vt:lpstr>‘IPCast’ &amp; ‘IPSatCast’  Production Advantages</vt:lpstr>
      <vt:lpstr>IPSatCast  Business Plan</vt:lpstr>
      <vt:lpstr>Phase I: Cloud Based Content</vt:lpstr>
      <vt:lpstr>Phase II: ’IPCast’ &amp; ‘IPSatCast’  + Existing Providers</vt:lpstr>
      <vt:lpstr>Phase III: The ’IP Cast’ &amp; ‘IPSatCast’  Broadcast Revolution</vt:lpstr>
      <vt:lpstr>Phase IV: ’IPCast’ &amp; ‘IPSatCast’  Retail Services</vt:lpstr>
      <vt:lpstr>Phase IV: ’IPCast’ &amp; ‘IPSatCast’  Wholesale Services</vt:lpstr>
      <vt:lpstr>Phase IV: Advertising Revenue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the Eyes, Ears &amp; Minds of the 21st Century</dc:title>
  <dc:creator>STING HP</dc:creator>
  <cp:lastModifiedBy>SMSDEALS</cp:lastModifiedBy>
  <cp:revision>21</cp:revision>
  <dcterms:modified xsi:type="dcterms:W3CDTF">2015-04-27T11:49:49Z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3272338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D6.0.8</vt:lpwstr>
  </property>
</Properties>
</file>